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81" r:id="rId2"/>
    <p:sldId id="371" r:id="rId3"/>
    <p:sldId id="433" r:id="rId4"/>
    <p:sldId id="378" r:id="rId5"/>
    <p:sldId id="390" r:id="rId6"/>
    <p:sldId id="434" r:id="rId7"/>
    <p:sldId id="435" r:id="rId8"/>
    <p:sldId id="376" r:id="rId9"/>
    <p:sldId id="436" r:id="rId10"/>
    <p:sldId id="367" r:id="rId11"/>
    <p:sldId id="268" r:id="rId12"/>
    <p:sldId id="380" r:id="rId13"/>
    <p:sldId id="393" r:id="rId14"/>
    <p:sldId id="395" r:id="rId15"/>
    <p:sldId id="426" r:id="rId16"/>
    <p:sldId id="427" r:id="rId17"/>
    <p:sldId id="428" r:id="rId18"/>
    <p:sldId id="429" r:id="rId19"/>
    <p:sldId id="430" r:id="rId20"/>
    <p:sldId id="431" r:id="rId21"/>
    <p:sldId id="397" r:id="rId22"/>
    <p:sldId id="403" r:id="rId23"/>
    <p:sldId id="404" r:id="rId24"/>
    <p:sldId id="402" r:id="rId25"/>
    <p:sldId id="396" r:id="rId26"/>
    <p:sldId id="398" r:id="rId27"/>
    <p:sldId id="399" r:id="rId28"/>
    <p:sldId id="401" r:id="rId29"/>
    <p:sldId id="400" r:id="rId30"/>
    <p:sldId id="405" r:id="rId31"/>
    <p:sldId id="406" r:id="rId32"/>
    <p:sldId id="407" r:id="rId33"/>
    <p:sldId id="408" r:id="rId34"/>
    <p:sldId id="409" r:id="rId35"/>
    <p:sldId id="425" r:id="rId36"/>
    <p:sldId id="284" r:id="rId37"/>
    <p:sldId id="391" r:id="rId38"/>
    <p:sldId id="295" r:id="rId39"/>
    <p:sldId id="266" r:id="rId40"/>
    <p:sldId id="286" r:id="rId41"/>
    <p:sldId id="290" r:id="rId42"/>
    <p:sldId id="291" r:id="rId43"/>
    <p:sldId id="292" r:id="rId44"/>
    <p:sldId id="293" r:id="rId45"/>
    <p:sldId id="364" r:id="rId46"/>
    <p:sldId id="324" r:id="rId47"/>
    <p:sldId id="382" r:id="rId48"/>
    <p:sldId id="341" r:id="rId49"/>
    <p:sldId id="306" r:id="rId50"/>
    <p:sldId id="309" r:id="rId51"/>
    <p:sldId id="383" r:id="rId52"/>
    <p:sldId id="310" r:id="rId53"/>
    <p:sldId id="345" r:id="rId54"/>
    <p:sldId id="384" r:id="rId55"/>
    <p:sldId id="346" r:id="rId56"/>
    <p:sldId id="411" r:id="rId57"/>
    <p:sldId id="385" r:id="rId58"/>
    <p:sldId id="410" r:id="rId59"/>
    <p:sldId id="416" r:id="rId60"/>
    <p:sldId id="414" r:id="rId61"/>
    <p:sldId id="423" r:id="rId62"/>
    <p:sldId id="415" r:id="rId63"/>
    <p:sldId id="419" r:id="rId64"/>
    <p:sldId id="418" r:id="rId65"/>
    <p:sldId id="417" r:id="rId66"/>
    <p:sldId id="420" r:id="rId67"/>
    <p:sldId id="421" r:id="rId68"/>
    <p:sldId id="432" r:id="rId69"/>
    <p:sldId id="424" r:id="rId70"/>
    <p:sldId id="386" r:id="rId71"/>
    <p:sldId id="330" r:id="rId72"/>
    <p:sldId id="388" r:id="rId73"/>
    <p:sldId id="387" r:id="rId74"/>
    <p:sldId id="273" r:id="rId75"/>
  </p:sldIdLst>
  <p:sldSz cx="18288000" cy="10287000"/>
  <p:notesSz cx="6858000" cy="9144000"/>
  <p:embeddedFontLst>
    <p:embeddedFont>
      <p:font typeface="Bell MT" pitchFamily="18" charset="0"/>
      <p:regular r:id="rId76"/>
      <p:bold r:id="rId77"/>
      <p:italic r:id="rId78"/>
    </p:embeddedFont>
    <p:embeddedFont>
      <p:font typeface="Fira Sans Medium Bold" charset="0"/>
      <p:regular r:id="rId79"/>
    </p:embeddedFont>
    <p:embeddedFont>
      <p:font typeface="Calibri" pitchFamily="34" charset="0"/>
      <p:regular r:id="rId80"/>
      <p:bold r:id="rId81"/>
      <p:italic r:id="rId82"/>
      <p:boldItalic r:id="rId83"/>
    </p:embeddedFont>
    <p:embeddedFont>
      <p:font typeface="Bahnschrift SemiLight" pitchFamily="34" charset="0"/>
      <p:regular r:id="rId84"/>
    </p:embeddedFont>
    <p:embeddedFont>
      <p:font typeface="Fira Sans Bold Bold" charset="0"/>
      <p:regular r:id="rId85"/>
    </p:embeddedFont>
    <p:embeddedFont>
      <p:font typeface="Fira Sans Medium" charset="0"/>
      <p:regular r:id="rId86"/>
      <p:italic r:id="rId87"/>
    </p:embeddedFont>
    <p:embeddedFont>
      <p:font typeface="Corbel Light" pitchFamily="34" charset="0"/>
      <p:regular r:id="rId88"/>
      <p:italic r:id="rId89"/>
    </p:embeddedFont>
    <p:embeddedFont>
      <p:font typeface="Fira Sans Light" charset="0"/>
      <p:regular r:id="rId90"/>
      <p:italic r:id="rId91"/>
    </p:embeddedFont>
    <p:embeddedFont>
      <p:font typeface="Arial Unicode MS" pitchFamily="34" charset="-128"/>
      <p:regular r:id="rId92"/>
    </p:embeddedFont>
    <p:embeddedFont>
      <p:font typeface="Bahnschrift Light" pitchFamily="34" charset="0"/>
      <p:regular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CC"/>
    <a:srgbClr val="A066CB"/>
    <a:srgbClr val="F9FBFA"/>
    <a:srgbClr val="000000"/>
    <a:srgbClr val="023C6F"/>
    <a:srgbClr val="E8E9EB"/>
    <a:srgbClr val="DCD1CC"/>
    <a:srgbClr val="F7F7F7"/>
    <a:srgbClr val="EBE5D9"/>
    <a:srgbClr val="DBD5C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0428" autoAdjust="0"/>
    <p:restoredTop sz="95215" autoAdjust="0"/>
  </p:normalViewPr>
  <p:slideViewPr>
    <p:cSldViewPr>
      <p:cViewPr varScale="1">
        <p:scale>
          <a:sx n="46" d="100"/>
          <a:sy n="46" d="100"/>
        </p:scale>
        <p:origin x="-352" y="-68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939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hack.toolforge.org/geohack.php?pagename=Shispare&amp;params=36_26.4_N_74_40.9_E_type:mountain_scale:1000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7481"/>
                    </a14:imgEffect>
                    <a14:imgEffect>
                      <a14:saturation sat="211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3733800" y="7200900"/>
            <a:ext cx="10896600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CC"/>
                </a:solidFill>
                <a:latin typeface="Bell MT" panose="02020503060305020303" pitchFamily="18" charset="0"/>
              </a:rPr>
              <a:t> </a:t>
            </a:r>
            <a:r>
              <a:rPr lang="en-US" sz="3200" b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                                         </a:t>
            </a:r>
            <a:r>
              <a:rPr lang="en-US" sz="3200" b="1" u="sng" dirty="0" smtClean="0">
                <a:solidFill>
                  <a:srgbClr val="0000CC"/>
                </a:solidFill>
                <a:latin typeface="Bell MT" panose="02020503060305020303" pitchFamily="18" charset="0"/>
              </a:rPr>
              <a:t>Presented by: </a:t>
            </a:r>
          </a:p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          Mainack Paul, </a:t>
            </a:r>
            <a:r>
              <a:rPr lang="en-US" sz="3200" b="1" dirty="0" err="1" smtClean="0">
                <a:solidFill>
                  <a:srgbClr val="0000CC"/>
                </a:solidFill>
                <a:latin typeface="Bell MT" panose="02020503060305020303" pitchFamily="18" charset="0"/>
              </a:rPr>
              <a:t>MStat</a:t>
            </a:r>
            <a:r>
              <a:rPr lang="en-US" sz="3200" b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 </a:t>
            </a:r>
            <a:r>
              <a:rPr lang="en-US" sz="3200" b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Second Year, Roll-No: MD2111</a:t>
            </a:r>
          </a:p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                                           </a:t>
            </a:r>
            <a:r>
              <a:rPr lang="en-US" sz="3200" b="1" u="sng" dirty="0" smtClean="0">
                <a:solidFill>
                  <a:srgbClr val="0000CC"/>
                </a:solidFill>
                <a:latin typeface="Bell MT" panose="02020503060305020303" pitchFamily="18" charset="0"/>
              </a:rPr>
              <a:t>Supervisor:</a:t>
            </a:r>
          </a:p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CC"/>
                </a:solidFill>
                <a:latin typeface="Bell MT" panose="02020503060305020303" pitchFamily="18" charset="0"/>
              </a:rPr>
              <a:t> </a:t>
            </a:r>
            <a:r>
              <a:rPr lang="en-US" sz="3200" b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                                     Dr. </a:t>
            </a:r>
            <a:r>
              <a:rPr lang="en-US" sz="3200" b="1" dirty="0" err="1" smtClean="0">
                <a:solidFill>
                  <a:srgbClr val="0000CC"/>
                </a:solidFill>
                <a:latin typeface="Bell MT" panose="02020503060305020303" pitchFamily="18" charset="0"/>
              </a:rPr>
              <a:t>Sarbani</a:t>
            </a:r>
            <a:r>
              <a:rPr lang="en-US" sz="3200" b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 </a:t>
            </a:r>
            <a:r>
              <a:rPr lang="en-US" sz="3200" b="1" dirty="0" err="1" smtClean="0">
                <a:solidFill>
                  <a:srgbClr val="0000CC"/>
                </a:solidFill>
                <a:latin typeface="Bell MT" panose="02020503060305020303" pitchFamily="18" charset="0"/>
              </a:rPr>
              <a:t>Palit</a:t>
            </a:r>
            <a:endParaRPr lang="en-US" sz="3200" b="1" dirty="0" smtClean="0">
              <a:solidFill>
                <a:srgbClr val="0000CC"/>
              </a:solidFill>
              <a:latin typeface="Bell MT" panose="02020503060305020303" pitchFamily="18" charset="0"/>
            </a:endParaRPr>
          </a:p>
          <a:p>
            <a:pPr marL="0" lvl="0" indent="0">
              <a:lnSpc>
                <a:spcPts val="3920"/>
              </a:lnSpc>
              <a:spcBef>
                <a:spcPct val="0"/>
              </a:spcBef>
            </a:pPr>
            <a:endParaRPr lang="en-US" sz="3200" b="1" u="none" dirty="0">
              <a:solidFill>
                <a:srgbClr val="0000CC"/>
              </a:solidFill>
              <a:latin typeface="Bell MT" panose="02020503060305020303" pitchFamily="18" charset="0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0" y="1041579"/>
            <a:ext cx="176784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i="1" dirty="0">
                <a:solidFill>
                  <a:srgbClr val="0000CC"/>
                </a:solidFill>
                <a:latin typeface="Bell MT" panose="02020503060305020303" pitchFamily="18" charset="0"/>
              </a:rPr>
              <a:t>Analysis of environmental, </a:t>
            </a:r>
            <a:r>
              <a:rPr lang="en-US" sz="8000" b="1" i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 </a:t>
            </a:r>
          </a:p>
          <a:p>
            <a:pPr algn="ctr"/>
            <a:r>
              <a:rPr lang="en-US" sz="8000" b="1" i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  geographical and atmospheric </a:t>
            </a:r>
            <a:r>
              <a:rPr lang="en-US" sz="8000" b="1" i="1" dirty="0">
                <a:solidFill>
                  <a:srgbClr val="0000CC"/>
                </a:solidFill>
                <a:latin typeface="Bell MT" panose="02020503060305020303" pitchFamily="18" charset="0"/>
              </a:rPr>
              <a:t>factors </a:t>
            </a:r>
            <a:r>
              <a:rPr lang="en-US" sz="8000" b="1" i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on snow </a:t>
            </a:r>
            <a:r>
              <a:rPr lang="en-US" sz="8000" b="1" i="1" dirty="0">
                <a:solidFill>
                  <a:srgbClr val="0000CC"/>
                </a:solidFill>
                <a:latin typeface="Bell MT" panose="02020503060305020303" pitchFamily="18" charset="0"/>
              </a:rPr>
              <a:t>cover </a:t>
            </a:r>
            <a:r>
              <a:rPr lang="en-US" sz="8000" b="1" i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changes in the  </a:t>
            </a:r>
            <a:r>
              <a:rPr lang="en-IN" sz="8000" b="1" i="1" dirty="0" smtClean="0">
                <a:solidFill>
                  <a:srgbClr val="0000CC"/>
                </a:solidFill>
                <a:latin typeface="Bell MT" panose="02020503060305020303" pitchFamily="18" charset="0"/>
              </a:rPr>
              <a:t>Himalayas</a:t>
            </a:r>
            <a:endParaRPr lang="en-US" sz="8000" i="1" u="none" spc="299" dirty="0">
              <a:solidFill>
                <a:srgbClr val="0000CC"/>
              </a:solidFill>
              <a:latin typeface="Bell MT" panose="020205030603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62641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03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7971" y="5379170"/>
            <a:ext cx="714076" cy="618457"/>
            <a:chOff x="0" y="0"/>
            <a:chExt cx="952102" cy="824609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09517" y="131949"/>
              <a:ext cx="533068" cy="513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89741" y="5361310"/>
            <a:ext cx="714076" cy="618457"/>
            <a:chOff x="0" y="0"/>
            <a:chExt cx="952102" cy="824609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09517" y="131949"/>
              <a:ext cx="533068" cy="513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05353" y="5361310"/>
            <a:ext cx="714076" cy="618457"/>
            <a:chOff x="0" y="0"/>
            <a:chExt cx="952102" cy="824609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09517" y="131949"/>
              <a:ext cx="533068" cy="513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20964" y="5379170"/>
            <a:ext cx="714076" cy="618457"/>
            <a:chOff x="0" y="0"/>
            <a:chExt cx="952102" cy="824609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09517" y="130316"/>
              <a:ext cx="533068" cy="516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 rot="10800000">
            <a:off x="11847401" y="5405886"/>
            <a:ext cx="714076" cy="618457"/>
            <a:chOff x="-3101349" y="1356469"/>
            <a:chExt cx="6202680" cy="5372100"/>
          </a:xfrm>
        </p:grpSpPr>
        <p:sp>
          <p:nvSpPr>
            <p:cNvPr id="20" name="Freeform 20"/>
            <p:cNvSpPr/>
            <p:nvPr/>
          </p:nvSpPr>
          <p:spPr>
            <a:xfrm>
              <a:off x="-3101349" y="1356469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2" name="AutoShape 22"/>
          <p:cNvSpPr/>
          <p:nvPr/>
        </p:nvSpPr>
        <p:spPr>
          <a:xfrm rot="5400000">
            <a:off x="1066041" y="6787519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400000">
            <a:off x="3088819" y="4856783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400000">
            <a:off x="5305639" y="6787520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400000">
            <a:off x="7520042" y="4812297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400000">
            <a:off x="9682847" y="6650794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-156117" y="9841870"/>
            <a:ext cx="18646597" cy="498399"/>
          </a:xfrm>
          <a:prstGeom prst="rect">
            <a:avLst/>
          </a:prstGeom>
          <a:solidFill>
            <a:srgbClr val="1836B2"/>
          </a:solidFill>
        </p:spPr>
      </p:sp>
      <p:sp>
        <p:nvSpPr>
          <p:cNvPr id="28" name="TextBox 28"/>
          <p:cNvSpPr txBox="1"/>
          <p:nvPr/>
        </p:nvSpPr>
        <p:spPr>
          <a:xfrm>
            <a:off x="1905000" y="1095375"/>
            <a:ext cx="14524365" cy="11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836B2"/>
                </a:solidFill>
                <a:latin typeface="Fira Sans Medium Bold"/>
              </a:rPr>
              <a:t>Project Timeline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114" y="7543400"/>
            <a:ext cx="269839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Training and Testing Data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197580" y="3250825"/>
            <a:ext cx="269839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pc="-60" dirty="0" smtClean="0">
                <a:solidFill>
                  <a:srgbClr val="000000"/>
                </a:solidFill>
                <a:latin typeface="Fira Sans Medium"/>
              </a:rPr>
              <a:t>Exploratory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smtClean="0">
                <a:solidFill>
                  <a:srgbClr val="000000"/>
                </a:solidFill>
                <a:latin typeface="Fira Sans Medium"/>
              </a:rPr>
              <a:t>Data Analysis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413193" y="7479543"/>
            <a:ext cx="269839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smtClean="0">
                <a:solidFill>
                  <a:srgbClr val="000000"/>
                </a:solidFill>
                <a:latin typeface="Fira Sans Medium"/>
              </a:rPr>
              <a:t>Snow Melting during Winter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15013" y="3260182"/>
            <a:ext cx="332597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pc="-60" dirty="0" smtClean="0">
                <a:solidFill>
                  <a:srgbClr val="000000"/>
                </a:solidFill>
                <a:latin typeface="Fira Sans Medium"/>
              </a:rPr>
              <a:t>Statistical Inter-Relationships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742272" y="7332184"/>
            <a:ext cx="269839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smtClean="0">
                <a:solidFill>
                  <a:srgbClr val="000000"/>
                </a:solidFill>
                <a:latin typeface="Fira Sans Medium"/>
              </a:rPr>
              <a:t>Cross 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smtClean="0">
                <a:solidFill>
                  <a:srgbClr val="000000"/>
                </a:solidFill>
                <a:latin typeface="Fira Sans Medium"/>
              </a:rPr>
              <a:t>Correlation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grpSp>
        <p:nvGrpSpPr>
          <p:cNvPr id="44" name="Group 18">
            <a:extLst>
              <a:ext uri="{FF2B5EF4-FFF2-40B4-BE49-F238E27FC236}">
                <a16:creationId xmlns="" xmlns:a16="http://schemas.microsoft.com/office/drawing/2014/main" id="{8CEA77F4-7195-4B64-BF95-BC2FF6D605E6}"/>
              </a:ext>
            </a:extLst>
          </p:cNvPr>
          <p:cNvGrpSpPr/>
          <p:nvPr/>
        </p:nvGrpSpPr>
        <p:grpSpPr>
          <a:xfrm>
            <a:off x="13977553" y="5448300"/>
            <a:ext cx="714076" cy="618457"/>
            <a:chOff x="0" y="0"/>
            <a:chExt cx="952102" cy="824609"/>
          </a:xfrm>
        </p:grpSpPr>
        <p:grpSp>
          <p:nvGrpSpPr>
            <p:cNvPr id="45" name="Group 19">
              <a:extLst>
                <a:ext uri="{FF2B5EF4-FFF2-40B4-BE49-F238E27FC236}">
                  <a16:creationId xmlns="" xmlns:a16="http://schemas.microsoft.com/office/drawing/2014/main" id="{8D198D5B-A4B5-40B3-9137-98A62B9B9159}"/>
                </a:ext>
              </a:extLst>
            </p:cNvPr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47" name="Freeform 20">
                <a:extLst>
                  <a:ext uri="{FF2B5EF4-FFF2-40B4-BE49-F238E27FC236}">
                    <a16:creationId xmlns="" xmlns:a16="http://schemas.microsoft.com/office/drawing/2014/main" id="{32806ABF-6919-4389-987A-C03CFDCA442C}"/>
                  </a:ext>
                </a:extLst>
              </p:cNvPr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6" name="TextBox 21">
              <a:extLst>
                <a:ext uri="{FF2B5EF4-FFF2-40B4-BE49-F238E27FC236}">
                  <a16:creationId xmlns="" xmlns:a16="http://schemas.microsoft.com/office/drawing/2014/main" id="{4AF69940-F8AC-4778-A2AC-F492CDF38C55}"/>
                </a:ext>
              </a:extLst>
            </p:cNvPr>
            <p:cNvSpPr txBox="1"/>
            <p:nvPr/>
          </p:nvSpPr>
          <p:spPr>
            <a:xfrm>
              <a:off x="209517" y="130316"/>
              <a:ext cx="533068" cy="516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 smtClean="0">
                  <a:solidFill>
                    <a:srgbClr val="FFFFFF"/>
                  </a:solidFill>
                  <a:latin typeface="Fira Sans Medium"/>
                </a:rPr>
                <a:t>07</a:t>
              </a:r>
              <a:endParaRPr lang="en-US" sz="2314" spc="-46" dirty="0">
                <a:solidFill>
                  <a:srgbClr val="FFFFFF"/>
                </a:solidFill>
                <a:latin typeface="Fira Sans Medium"/>
              </a:endParaRPr>
            </a:p>
          </p:txBody>
        </p:sp>
      </p:grpSp>
      <p:sp>
        <p:nvSpPr>
          <p:cNvPr id="48" name="AutoShape 26">
            <a:extLst>
              <a:ext uri="{FF2B5EF4-FFF2-40B4-BE49-F238E27FC236}">
                <a16:creationId xmlns="" xmlns:a16="http://schemas.microsoft.com/office/drawing/2014/main" id="{5087365F-8D4F-431B-B18A-E20E0AE943D2}"/>
              </a:ext>
            </a:extLst>
          </p:cNvPr>
          <p:cNvSpPr/>
          <p:nvPr/>
        </p:nvSpPr>
        <p:spPr>
          <a:xfrm rot="5400000">
            <a:off x="11734006" y="4824168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0" name="TextBox 42">
            <a:extLst>
              <a:ext uri="{FF2B5EF4-FFF2-40B4-BE49-F238E27FC236}">
                <a16:creationId xmlns="" xmlns:a16="http://schemas.microsoft.com/office/drawing/2014/main" id="{03C48364-9535-41E7-800D-5857A52F6871}"/>
              </a:ext>
            </a:extLst>
          </p:cNvPr>
          <p:cNvSpPr txBox="1"/>
          <p:nvPr/>
        </p:nvSpPr>
        <p:spPr>
          <a:xfrm>
            <a:off x="10842767" y="3156814"/>
            <a:ext cx="2698394" cy="97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smtClean="0">
                <a:solidFill>
                  <a:srgbClr val="000000"/>
                </a:solidFill>
                <a:latin typeface="Fira Sans Medium"/>
              </a:rPr>
              <a:t>Feature Selection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4DFB31D4-3B2D-4DF7-90AA-6D6A356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grpSp>
        <p:nvGrpSpPr>
          <p:cNvPr id="43" name="Group 18">
            <a:extLst>
              <a:ext uri="{FF2B5EF4-FFF2-40B4-BE49-F238E27FC236}">
                <a16:creationId xmlns="" xmlns:a16="http://schemas.microsoft.com/office/drawing/2014/main" id="{52DA7CEA-1211-4360-B089-BCEAF5C0ED35}"/>
              </a:ext>
            </a:extLst>
          </p:cNvPr>
          <p:cNvGrpSpPr/>
          <p:nvPr/>
        </p:nvGrpSpPr>
        <p:grpSpPr>
          <a:xfrm>
            <a:off x="16263553" y="5448300"/>
            <a:ext cx="714076" cy="618457"/>
            <a:chOff x="0" y="0"/>
            <a:chExt cx="952102" cy="824609"/>
          </a:xfrm>
        </p:grpSpPr>
        <p:grpSp>
          <p:nvGrpSpPr>
            <p:cNvPr id="49" name="Group 19">
              <a:extLst>
                <a:ext uri="{FF2B5EF4-FFF2-40B4-BE49-F238E27FC236}">
                  <a16:creationId xmlns="" xmlns:a16="http://schemas.microsoft.com/office/drawing/2014/main" id="{4293B87A-BF02-4D65-B5ED-7A6114724CE7}"/>
                </a:ext>
              </a:extLst>
            </p:cNvPr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52" name="Freeform 20">
                <a:extLst>
                  <a:ext uri="{FF2B5EF4-FFF2-40B4-BE49-F238E27FC236}">
                    <a16:creationId xmlns="" xmlns:a16="http://schemas.microsoft.com/office/drawing/2014/main" id="{46EDFD6B-B2FF-4D24-9DFD-A6FD72850A8E}"/>
                  </a:ext>
                </a:extLst>
              </p:cNvPr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51" name="TextBox 21">
              <a:extLst>
                <a:ext uri="{FF2B5EF4-FFF2-40B4-BE49-F238E27FC236}">
                  <a16:creationId xmlns="" xmlns:a16="http://schemas.microsoft.com/office/drawing/2014/main" id="{E84A59EA-E4B2-4635-AED8-5B84CA4C8B54}"/>
                </a:ext>
              </a:extLst>
            </p:cNvPr>
            <p:cNvSpPr txBox="1"/>
            <p:nvPr/>
          </p:nvSpPr>
          <p:spPr>
            <a:xfrm>
              <a:off x="209517" y="130316"/>
              <a:ext cx="533068" cy="516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 smtClean="0">
                  <a:solidFill>
                    <a:srgbClr val="FFFFFF"/>
                  </a:solidFill>
                  <a:latin typeface="Fira Sans Medium"/>
                </a:rPr>
                <a:t>08</a:t>
              </a:r>
              <a:endParaRPr lang="en-US" sz="2314" spc="-46" dirty="0">
                <a:solidFill>
                  <a:srgbClr val="FFFFFF"/>
                </a:solidFill>
                <a:latin typeface="Fira Sans Medium"/>
              </a:endParaRPr>
            </a:p>
          </p:txBody>
        </p:sp>
      </p:grpSp>
      <p:sp>
        <p:nvSpPr>
          <p:cNvPr id="53" name="AutoShape 26">
            <a:extLst>
              <a:ext uri="{FF2B5EF4-FFF2-40B4-BE49-F238E27FC236}">
                <a16:creationId xmlns="" xmlns:a16="http://schemas.microsoft.com/office/drawing/2014/main" id="{92B4D329-2CA6-4ECC-B213-C975B260FFF1}"/>
              </a:ext>
            </a:extLst>
          </p:cNvPr>
          <p:cNvSpPr/>
          <p:nvPr/>
        </p:nvSpPr>
        <p:spPr>
          <a:xfrm rot="5400000">
            <a:off x="13876632" y="6787521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4" name="TextBox 42">
            <a:extLst>
              <a:ext uri="{FF2B5EF4-FFF2-40B4-BE49-F238E27FC236}">
                <a16:creationId xmlns="" xmlns:a16="http://schemas.microsoft.com/office/drawing/2014/main" id="{23533062-EE80-49E8-92E1-A4E4CBCCA479}"/>
              </a:ext>
            </a:extLst>
          </p:cNvPr>
          <p:cNvSpPr txBox="1"/>
          <p:nvPr/>
        </p:nvSpPr>
        <p:spPr>
          <a:xfrm>
            <a:off x="15271393" y="3210655"/>
            <a:ext cx="269839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smtClean="0">
                <a:solidFill>
                  <a:srgbClr val="000000"/>
                </a:solidFill>
                <a:latin typeface="Fira Sans Medium"/>
              </a:rPr>
              <a:t>Final</a:t>
            </a:r>
          </a:p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pc="-60" dirty="0" smtClean="0">
                <a:solidFill>
                  <a:srgbClr val="000000"/>
                </a:solidFill>
                <a:latin typeface="Fira Sans Medium"/>
              </a:rPr>
              <a:t>Conclusion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grpSp>
        <p:nvGrpSpPr>
          <p:cNvPr id="55" name="Group 14"/>
          <p:cNvGrpSpPr/>
          <p:nvPr/>
        </p:nvGrpSpPr>
        <p:grpSpPr>
          <a:xfrm>
            <a:off x="7930502" y="5350062"/>
            <a:ext cx="2533401" cy="666510"/>
            <a:chOff x="209517" y="-242011"/>
            <a:chExt cx="3377871" cy="888680"/>
          </a:xfrm>
        </p:grpSpPr>
        <p:grpSp>
          <p:nvGrpSpPr>
            <p:cNvPr id="56" name="Group 15"/>
            <p:cNvGrpSpPr/>
            <p:nvPr/>
          </p:nvGrpSpPr>
          <p:grpSpPr>
            <a:xfrm rot="-10800000">
              <a:off x="2635286" y="-242011"/>
              <a:ext cx="952102" cy="824609"/>
              <a:chOff x="-17168155" y="1576632"/>
              <a:chExt cx="6202680" cy="5372100"/>
            </a:xfrm>
          </p:grpSpPr>
          <p:sp>
            <p:nvSpPr>
              <p:cNvPr id="58" name="Freeform 16"/>
              <p:cNvSpPr/>
              <p:nvPr/>
            </p:nvSpPr>
            <p:spPr>
              <a:xfrm>
                <a:off x="-17168155" y="1576632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57" name="TextBox 17"/>
            <p:cNvSpPr txBox="1"/>
            <p:nvPr/>
          </p:nvSpPr>
          <p:spPr>
            <a:xfrm>
              <a:off x="209517" y="130316"/>
              <a:ext cx="533068" cy="516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endParaRPr lang="en-US" sz="2314" spc="-46" dirty="0">
                <a:solidFill>
                  <a:srgbClr val="FFFFFF"/>
                </a:solidFill>
                <a:latin typeface="Fira Sans Medium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836575" y="5428920"/>
            <a:ext cx="679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05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931677" y="5476907"/>
            <a:ext cx="550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06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9" name="AutoShape 26">
            <a:extLst>
              <a:ext uri="{FF2B5EF4-FFF2-40B4-BE49-F238E27FC236}">
                <a16:creationId xmlns="" xmlns:a16="http://schemas.microsoft.com/office/drawing/2014/main" id="{92B4D329-2CA6-4ECC-B213-C975B260FFF1}"/>
              </a:ext>
            </a:extLst>
          </p:cNvPr>
          <p:cNvSpPr/>
          <p:nvPr/>
        </p:nvSpPr>
        <p:spPr>
          <a:xfrm rot="5400000">
            <a:off x="16162632" y="4856552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TextBox 33"/>
          <p:cNvSpPr txBox="1"/>
          <p:nvPr/>
        </p:nvSpPr>
        <p:spPr>
          <a:xfrm>
            <a:off x="13191138" y="7499929"/>
            <a:ext cx="2686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 smtClean="0">
                <a:latin typeface="Fira Sans Medium" panose="020B0604020202020204" charset="0"/>
              </a:rPr>
              <a:t>Prediction and</a:t>
            </a:r>
          </a:p>
          <a:p>
            <a:r>
              <a:rPr lang="en-IN" sz="2600" b="1" dirty="0" smtClean="0">
                <a:latin typeface="Fira Sans Medium" panose="020B0604020202020204" charset="0"/>
              </a:rPr>
              <a:t>     Accuracy</a:t>
            </a:r>
            <a:endParaRPr lang="en-IN" sz="2600" b="1" dirty="0">
              <a:latin typeface="Fira Sa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32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A33A219-48AD-4020-8D76-28305375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63730" y="1958132"/>
            <a:ext cx="9524270" cy="68565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91000" y="-2148273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1447800" y="2460237"/>
            <a:ext cx="9677953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 smtClean="0">
                <a:solidFill>
                  <a:srgbClr val="FFFFFF"/>
                </a:solidFill>
                <a:latin typeface="Fira Sans Medium Bold"/>
              </a:rPr>
              <a:t>            Training </a:t>
            </a:r>
          </a:p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Fira Sans Medium Bold"/>
              </a:rPr>
              <a:t> </a:t>
            </a:r>
            <a:r>
              <a:rPr lang="en-US" sz="8000" dirty="0" smtClean="0">
                <a:solidFill>
                  <a:srgbClr val="FFFFFF"/>
                </a:solidFill>
                <a:latin typeface="Fira Sans Medium Bold"/>
              </a:rPr>
              <a:t>               </a:t>
            </a:r>
            <a:r>
              <a:rPr lang="en-US" sz="8000" u="none" dirty="0" smtClean="0">
                <a:solidFill>
                  <a:srgbClr val="FFFFFF"/>
                </a:solidFill>
                <a:latin typeface="Fira Sans Medium Bold"/>
              </a:rPr>
              <a:t>and    </a:t>
            </a:r>
          </a:p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Fira Sans Medium Bold"/>
              </a:rPr>
              <a:t> </a:t>
            </a:r>
            <a:r>
              <a:rPr lang="en-US" sz="8000" dirty="0" smtClean="0">
                <a:solidFill>
                  <a:srgbClr val="FFFFFF"/>
                </a:solidFill>
                <a:latin typeface="Fira Sans Medium Bold"/>
              </a:rPr>
              <a:t>       Testing </a:t>
            </a:r>
            <a:r>
              <a:rPr lang="en-US" sz="8000" u="none" dirty="0" smtClean="0">
                <a:solidFill>
                  <a:srgbClr val="FFFFFF"/>
                </a:solidFill>
                <a:latin typeface="Fira Sans Medium Bold"/>
              </a:rPr>
              <a:t>Data</a:t>
            </a:r>
            <a:endParaRPr lang="en-US" sz="8000" u="none" dirty="0">
              <a:solidFill>
                <a:srgbClr val="FFFFFF"/>
              </a:solidFill>
              <a:latin typeface="Fira Sans Medium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62641"/>
            <a:ext cx="1291408" cy="146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685800" y="266700"/>
            <a:ext cx="16032481" cy="1209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The training dataset is used for training the machine learning model</a:t>
            </a:r>
            <a:r>
              <a:rPr lang="en-US" sz="4000" dirty="0" smtClean="0"/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The </a:t>
            </a:r>
            <a:r>
              <a:rPr lang="en-US" sz="4000" dirty="0"/>
              <a:t>testing dataset is used for evaluating the performance of the trained machine learning model. </a:t>
            </a:r>
            <a:endParaRPr lang="en-US" sz="40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In this project, we have worked on a daily time series data of 45 days from 1 April - 15 May, 2022 for each of the </a:t>
            </a:r>
            <a:r>
              <a:rPr lang="en-US" sz="4000" dirty="0" smtClean="0"/>
              <a:t>predictors </a:t>
            </a:r>
            <a:r>
              <a:rPr lang="en-US" sz="4000" dirty="0"/>
              <a:t>and </a:t>
            </a:r>
            <a:r>
              <a:rPr lang="en-US" sz="4000" dirty="0" smtClean="0"/>
              <a:t>response.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For each </a:t>
            </a:r>
            <a:r>
              <a:rPr lang="en-US" sz="4000" dirty="0" smtClean="0"/>
              <a:t>time point</a:t>
            </a:r>
            <a:r>
              <a:rPr lang="en-US" sz="4000" dirty="0"/>
              <a:t>, we have 2220 spatial data points which are chosen in such a way that spatial </a:t>
            </a:r>
            <a:r>
              <a:rPr lang="en-US" sz="4000" dirty="0" smtClean="0"/>
              <a:t>correlation </a:t>
            </a:r>
            <a:r>
              <a:rPr lang="en-US" sz="4000" dirty="0"/>
              <a:t>is negligible. </a:t>
            </a:r>
            <a:endParaRPr lang="en-US" sz="40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We </a:t>
            </a:r>
            <a:r>
              <a:rPr lang="en-US" sz="4000" dirty="0"/>
              <a:t>have divided the spatial points with respect to </a:t>
            </a:r>
            <a:r>
              <a:rPr lang="en-US" sz="4000" dirty="0" smtClean="0"/>
              <a:t>elevation </a:t>
            </a:r>
            <a:r>
              <a:rPr lang="en-US" sz="4000" dirty="0"/>
              <a:t>since elevation is one of the most significant topographical variable (result got from </a:t>
            </a:r>
            <a:r>
              <a:rPr lang="en-US" sz="4000" dirty="0" err="1"/>
              <a:t>midsem</a:t>
            </a:r>
            <a:r>
              <a:rPr lang="en-US" sz="4000" dirty="0"/>
              <a:t> report).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107423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62641"/>
            <a:ext cx="1291408" cy="146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533400" y="647700"/>
            <a:ext cx="1603248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We have removed Rainfall from our analysis since it has come the least significant among all variables </a:t>
            </a:r>
            <a:r>
              <a:rPr lang="en-US" sz="4000" dirty="0"/>
              <a:t>(result got from </a:t>
            </a:r>
            <a:r>
              <a:rPr lang="en-US" sz="4000" dirty="0" err="1"/>
              <a:t>midsem</a:t>
            </a:r>
            <a:r>
              <a:rPr lang="en-US" sz="4000" dirty="0"/>
              <a:t> report</a:t>
            </a:r>
            <a:r>
              <a:rPr lang="en-US" sz="4000" dirty="0" smtClean="0"/>
              <a:t>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We have created 5 groups of elevation: 3000-4000m, 4000-5000m, 5000-6000m, 6000-7000m and finally 7000-8000m.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We have calculated lags for the variables elevation-wise which will be used for our final time-series modelling.</a:t>
            </a:r>
            <a:endParaRPr lang="en-US" sz="40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/>
              <a:t>The first 37 data points, we have taken as training data and the last 8 points as the testing </a:t>
            </a:r>
            <a:r>
              <a:rPr lang="en-US" sz="4000" dirty="0" smtClean="0"/>
              <a:t>data for our final time-series modelling.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16609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A33A219-48AD-4020-8D76-28305375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63730" y="1958132"/>
            <a:ext cx="9524270" cy="68565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12933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699" y="2423397"/>
            <a:ext cx="7887254" cy="4433159"/>
            <a:chOff x="-1" y="66675"/>
            <a:chExt cx="10516338" cy="591087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10516337" cy="30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Exploratory</a:t>
              </a:r>
            </a:p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Data Analysis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19601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2800" b="1" u="none" spc="-60" dirty="0">
                  <a:solidFill>
                    <a:srgbClr val="FFFFFF"/>
                  </a:solidFill>
                  <a:latin typeface="Corbel Light" panose="020B0303020204020204" pitchFamily="34" charset="0"/>
                </a:rPr>
                <a:t>Critically performing initial investigations on data to discover patterns, anomalies using summary statistics and graphical representations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12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-2681"/>
            <a:ext cx="6096000" cy="4841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200" y="4866647"/>
            <a:ext cx="5791199" cy="4806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20728" y="-20390"/>
            <a:ext cx="5815222" cy="4859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2894" y="1658217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 smtClean="0">
                <a:latin typeface="Fira Sans Bold Bold" panose="020B0604020202020204" charset="0"/>
              </a:rPr>
              <a:t>  ELEVATION</a:t>
            </a:r>
          </a:p>
          <a:p>
            <a:r>
              <a:rPr lang="en-IN" sz="3000" dirty="0" smtClean="0">
                <a:latin typeface="Fira Sans Bold Bold" panose="020B0604020202020204" charset="0"/>
              </a:rPr>
              <a:t>3000-4000m</a:t>
            </a:r>
            <a:endParaRPr lang="en-IN" sz="3000" dirty="0">
              <a:latin typeface="Fira Sans Bold Bold" panose="020B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87000" y="4866647"/>
            <a:ext cx="54000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58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-190499"/>
            <a:ext cx="5750312" cy="4800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8400" y="4991100"/>
            <a:ext cx="5834875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0" y="1"/>
            <a:ext cx="5740166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2894" y="1658217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 smtClean="0">
                <a:latin typeface="Fira Sans Bold Bold" panose="020B0604020202020204" charset="0"/>
              </a:rPr>
              <a:t>  ELEVATION</a:t>
            </a:r>
          </a:p>
          <a:p>
            <a:r>
              <a:rPr lang="en-IN" sz="3000" dirty="0" smtClean="0">
                <a:latin typeface="Fira Sans Bold Bold" panose="020B0604020202020204" charset="0"/>
              </a:rPr>
              <a:t>4000-5000m</a:t>
            </a:r>
            <a:endParaRPr lang="en-IN" sz="3000" dirty="0">
              <a:latin typeface="Fira Sans Bold 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82200" y="4914900"/>
            <a:ext cx="566816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08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" y="177621"/>
            <a:ext cx="5740166" cy="4508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4838700"/>
            <a:ext cx="5740166" cy="4270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29169" y="184597"/>
            <a:ext cx="5824729" cy="4654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2894" y="1658217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 smtClean="0">
                <a:latin typeface="Fira Sans Bold Bold" panose="020B0604020202020204" charset="0"/>
              </a:rPr>
              <a:t>  ELEVATION</a:t>
            </a:r>
          </a:p>
          <a:p>
            <a:r>
              <a:rPr lang="en-IN" sz="3000" dirty="0" smtClean="0">
                <a:latin typeface="Fira Sans Bold Bold" panose="020B0604020202020204" charset="0"/>
              </a:rPr>
              <a:t>5000-6000m</a:t>
            </a:r>
            <a:endParaRPr lang="en-IN" sz="3000" dirty="0">
              <a:latin typeface="Fira Sans Bold 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53600" y="4686300"/>
            <a:ext cx="566816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951" y="201951"/>
            <a:ext cx="5486476" cy="44081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8400" y="5067300"/>
            <a:ext cx="5824729" cy="4389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50029" y="190501"/>
            <a:ext cx="5655603" cy="449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2894" y="1658217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 smtClean="0">
                <a:latin typeface="Fira Sans Bold Bold" panose="020B0604020202020204" charset="0"/>
              </a:rPr>
              <a:t>  ELEVATION</a:t>
            </a:r>
          </a:p>
          <a:p>
            <a:r>
              <a:rPr lang="en-IN" sz="3000" dirty="0" smtClean="0">
                <a:latin typeface="Fira Sans Bold Bold" panose="020B0604020202020204" charset="0"/>
              </a:rPr>
              <a:t>6000-7000m</a:t>
            </a:r>
            <a:endParaRPr lang="en-IN" sz="3000" dirty="0">
              <a:latin typeface="Fira Sans Bold 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01200" y="4942675"/>
            <a:ext cx="5668166" cy="45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589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434" y="20929"/>
            <a:ext cx="5486476" cy="44367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9400" y="4991100"/>
            <a:ext cx="5571039" cy="425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34800" y="10733"/>
            <a:ext cx="5740166" cy="4599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2894" y="1658217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 smtClean="0">
                <a:latin typeface="Fira Sans Bold Bold" panose="020B0604020202020204" charset="0"/>
              </a:rPr>
              <a:t>  ELEVATION</a:t>
            </a:r>
          </a:p>
          <a:p>
            <a:r>
              <a:rPr lang="en-IN" sz="3000" dirty="0" smtClean="0">
                <a:latin typeface="Fira Sans Bold Bold" panose="020B0604020202020204" charset="0"/>
              </a:rPr>
              <a:t>7000-8000m</a:t>
            </a:r>
            <a:endParaRPr lang="en-IN" sz="3000" dirty="0">
              <a:latin typeface="Fira Sans Bold 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25000" y="4807272"/>
            <a:ext cx="5668166" cy="46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73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-685800" y="419100"/>
            <a:ext cx="7924800" cy="1214812"/>
            <a:chOff x="54788" y="0"/>
            <a:chExt cx="21902760" cy="2269289"/>
          </a:xfrm>
          <a:solidFill>
            <a:srgbClr val="A066CB"/>
          </a:solidFill>
        </p:grpSpPr>
        <p:grpSp>
          <p:nvGrpSpPr>
            <p:cNvPr id="38" name="Group 38"/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28356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Introduction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70552F4-ECC7-43BC-8741-8B9AA208CA96}"/>
              </a:ext>
            </a:extLst>
          </p:cNvPr>
          <p:cNvSpPr txBox="1"/>
          <p:nvPr/>
        </p:nvSpPr>
        <p:spPr>
          <a:xfrm>
            <a:off x="7239000" y="8191500"/>
            <a:ext cx="3886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Mean	:	60.17061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Q1	:	55.21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Q2	:	62.695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Q3	:	68.0825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POP	:	75, 76 &amp; 77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7F69E4-3862-4D22-9D94-CB0BC8CDC8BA}"/>
              </a:ext>
            </a:extLst>
          </p:cNvPr>
          <p:cNvSpPr txBox="1"/>
          <p:nvPr/>
        </p:nvSpPr>
        <p:spPr>
          <a:xfrm>
            <a:off x="838200" y="503499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Aim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37A4307-6F1E-42EC-A6E0-1F8725799D39}"/>
              </a:ext>
            </a:extLst>
          </p:cNvPr>
          <p:cNvSpPr txBox="1"/>
          <p:nvPr/>
        </p:nvSpPr>
        <p:spPr>
          <a:xfrm>
            <a:off x="357126" y="2172672"/>
            <a:ext cx="176451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Glaciers </a:t>
            </a:r>
            <a:r>
              <a:rPr lang="en-US" sz="4000" dirty="0" smtClean="0"/>
              <a:t>are </a:t>
            </a:r>
            <a:r>
              <a:rPr lang="en-US" sz="4000" dirty="0"/>
              <a:t>climate-sensitive </a:t>
            </a:r>
            <a:r>
              <a:rPr lang="en-US" sz="4000" dirty="0" smtClean="0"/>
              <a:t>components of </a:t>
            </a:r>
            <a:r>
              <a:rPr lang="en-US" sz="4000" dirty="0"/>
              <a:t>the earth</a:t>
            </a:r>
            <a:r>
              <a:rPr lang="en-US" sz="4000" dirty="0" smtClean="0"/>
              <a:t>.</a:t>
            </a:r>
            <a:endParaRPr lang="en-IN" sz="4000" dirty="0" smtClean="0"/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 smtClean="0"/>
              <a:t>Glaciers </a:t>
            </a:r>
            <a:r>
              <a:rPr lang="en-IN" sz="4000" dirty="0" smtClean="0"/>
              <a:t>are experiencing negative mass balance in </a:t>
            </a:r>
            <a:r>
              <a:rPr lang="en-IN" sz="4000" dirty="0" smtClean="0"/>
              <a:t>Himalayas which </a:t>
            </a:r>
            <a:r>
              <a:rPr lang="en-IN" sz="4000" dirty="0" smtClean="0"/>
              <a:t>is attributed </a:t>
            </a:r>
            <a:r>
              <a:rPr lang="en-IN" sz="4000" dirty="0" smtClean="0"/>
              <a:t>to the rapid </a:t>
            </a:r>
            <a:r>
              <a:rPr lang="en-IN" sz="4000" dirty="0" smtClean="0"/>
              <a:t>rise in </a:t>
            </a:r>
            <a:r>
              <a:rPr lang="en-IN" sz="4000" dirty="0" smtClean="0"/>
              <a:t>temperature.</a:t>
            </a:r>
            <a:endParaRPr lang="en-IN" sz="4000" dirty="0" smtClean="0"/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 smtClean="0"/>
              <a:t>Rapid </a:t>
            </a:r>
            <a:r>
              <a:rPr lang="en-IN" sz="4000" dirty="0" smtClean="0"/>
              <a:t>snow melting leads to glacier induced </a:t>
            </a:r>
            <a:r>
              <a:rPr lang="en-IN" sz="4000" dirty="0" smtClean="0"/>
              <a:t>disasters. Yet</a:t>
            </a:r>
            <a:r>
              <a:rPr lang="en-IN" sz="4000" dirty="0" smtClean="0"/>
              <a:t>, there exists a research gap relating to quantifying the melting rate and the causes behind it and its effects.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12019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419101"/>
            <a:ext cx="6324600" cy="4752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82400" y="286155"/>
            <a:ext cx="6705599" cy="48176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5261457"/>
            <a:ext cx="6324600" cy="4629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1800" y="1333500"/>
            <a:ext cx="4343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Fira Sans Medium" panose="020B0604020202020204" charset="0"/>
              </a:rPr>
              <a:t>Correlation plots between   </a:t>
            </a:r>
          </a:p>
          <a:p>
            <a:r>
              <a:rPr lang="en-IN" sz="2600" dirty="0">
                <a:latin typeface="Fira Sans Medium" panose="020B0604020202020204" charset="0"/>
              </a:rPr>
              <a:t> </a:t>
            </a:r>
            <a:r>
              <a:rPr lang="en-IN" sz="2600" dirty="0" smtClean="0">
                <a:latin typeface="Fira Sans Medium" panose="020B0604020202020204" charset="0"/>
              </a:rPr>
              <a:t> response and predictors</a:t>
            </a:r>
            <a:endParaRPr lang="en-IN" sz="2600" dirty="0">
              <a:latin typeface="Fira Sans Medium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44000" y="5367527"/>
            <a:ext cx="6258320" cy="448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8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A33A219-48AD-4020-8D76-28305375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63730" y="1958132"/>
            <a:ext cx="9524270" cy="68565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062500" y="-2781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645282" y="2705100"/>
            <a:ext cx="9373153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 smtClean="0">
                <a:solidFill>
                  <a:srgbClr val="FFFFFF"/>
                </a:solidFill>
                <a:latin typeface="Fira Sans Medium Bold"/>
              </a:rPr>
              <a:t>    Snow Melting</a:t>
            </a:r>
            <a:endParaRPr lang="en-US" sz="8000" u="none" dirty="0">
              <a:solidFill>
                <a:srgbClr val="FFFFFF"/>
              </a:solidFill>
              <a:latin typeface="Fira Sans Medium Bold"/>
            </a:endParaRPr>
          </a:p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 smtClean="0">
                <a:solidFill>
                  <a:srgbClr val="FFFFFF"/>
                </a:solidFill>
                <a:latin typeface="Fira Sans Medium Bold"/>
              </a:rPr>
              <a:t>    During Winter</a:t>
            </a:r>
            <a:endParaRPr lang="en-US" sz="8000" u="none" dirty="0">
              <a:solidFill>
                <a:srgbClr val="FFFFFF"/>
              </a:solidFill>
              <a:latin typeface="Fira Sans Medium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206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04900"/>
            <a:ext cx="17068800" cy="76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09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952500"/>
            <a:ext cx="14249400" cy="738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We have done our data analysis intensively for both summer and winter season but we will report mainly the analysis of the summer season</a:t>
            </a:r>
            <a:r>
              <a:rPr lang="en-US" sz="4000" dirty="0" smtClean="0"/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/>
              <a:t>The reason is that, in winter, we found out that there is no significant melting in a small interval of time, that can lead to disaster. </a:t>
            </a:r>
            <a:endParaRPr lang="en-US" sz="40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Also</a:t>
            </a:r>
            <a:r>
              <a:rPr lang="en-US" sz="4000" dirty="0"/>
              <a:t>, not much events regarding GLOF has been observed in this region during winter.</a:t>
            </a:r>
            <a:endParaRPr lang="en-IN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38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A33A219-48AD-4020-8D76-28305375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63730" y="1958132"/>
            <a:ext cx="9524270" cy="68565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429000" y="-2547579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645282" y="2705100"/>
            <a:ext cx="10551282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 smtClean="0">
                <a:solidFill>
                  <a:srgbClr val="FFFFFF"/>
                </a:solidFill>
                <a:latin typeface="Fira Sans Medium Bold"/>
              </a:rPr>
              <a:t>            Statistical</a:t>
            </a:r>
            <a:endParaRPr lang="en-US" sz="8000" u="none" dirty="0">
              <a:solidFill>
                <a:srgbClr val="FFFFFF"/>
              </a:solidFill>
              <a:latin typeface="Fira Sans Medium Bold"/>
            </a:endParaRPr>
          </a:p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 smtClean="0">
                <a:solidFill>
                  <a:srgbClr val="FFFFFF"/>
                </a:solidFill>
                <a:latin typeface="Fira Sans Medium Bold"/>
              </a:rPr>
              <a:t>    Inter-Relationships </a:t>
            </a:r>
            <a:endParaRPr lang="en-US" sz="8000" u="none" dirty="0">
              <a:solidFill>
                <a:srgbClr val="FFFFFF"/>
              </a:solidFill>
              <a:latin typeface="Fira Sans Medium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30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71500"/>
            <a:ext cx="9372600" cy="8862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20400" y="1638300"/>
            <a:ext cx="65532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Surface </a:t>
            </a:r>
            <a:r>
              <a:rPr lang="en-US" sz="4000" b="1" dirty="0"/>
              <a:t>Pressure-Specific Humidity pair has the highest </a:t>
            </a:r>
            <a:r>
              <a:rPr lang="en-US" sz="4000" b="1" dirty="0" smtClean="0"/>
              <a:t>correlation.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Checked </a:t>
            </a:r>
            <a:r>
              <a:rPr lang="en-US" sz="4000" dirty="0" err="1" smtClean="0"/>
              <a:t>multicollinearity</a:t>
            </a:r>
            <a:r>
              <a:rPr lang="en-US" sz="4000" dirty="0" smtClean="0"/>
              <a:t> once by taking the whole dataset and also elevation- wise.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Each of them have same results.</a:t>
            </a:r>
            <a:endParaRPr lang="en-IN" sz="4000" dirty="0"/>
          </a:p>
          <a:p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58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09936"/>
            <a:ext cx="9523434" cy="853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47811" y="1634544"/>
            <a:ext cx="62484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Surface Pressure </a:t>
            </a:r>
            <a:r>
              <a:rPr lang="en-US" sz="4000" dirty="0"/>
              <a:t>has the highest </a:t>
            </a:r>
            <a:r>
              <a:rPr lang="en-US" sz="4000" dirty="0" smtClean="0"/>
              <a:t>VIF.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Checked VIF once by taking the whole dataset and also elevation-wise </a:t>
            </a:r>
            <a:r>
              <a:rPr lang="en-US" sz="4000" dirty="0"/>
              <a:t>and all are having </a:t>
            </a:r>
            <a:r>
              <a:rPr lang="en-US" sz="4000" dirty="0" smtClean="0"/>
              <a:t>same results.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Hence, we have removed Surface Pressure from our analysis.</a:t>
            </a:r>
            <a:endParaRPr lang="en-IN" sz="4000" b="1" dirty="0"/>
          </a:p>
          <a:p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06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663"/>
            <a:ext cx="9548812" cy="94007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0646" y="905300"/>
            <a:ext cx="67056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The variables </a:t>
            </a:r>
            <a:r>
              <a:rPr lang="en-US" sz="4000" dirty="0"/>
              <a:t>TRI, Roughness and Slope has very high </a:t>
            </a:r>
            <a:r>
              <a:rPr lang="en-US" sz="4000" dirty="0" err="1"/>
              <a:t>multicollinearity</a:t>
            </a:r>
            <a:r>
              <a:rPr lang="en-US" sz="4000" dirty="0"/>
              <a:t> among themselves</a:t>
            </a:r>
            <a:r>
              <a:rPr lang="en-US" sz="4000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Value </a:t>
            </a:r>
            <a:r>
              <a:rPr lang="en-US" sz="4000" dirty="0"/>
              <a:t>of VIF for both TRI and Roughness is pretty high. But once we remove TRI, all other variables are having very less VIF</a:t>
            </a:r>
            <a:r>
              <a:rPr lang="en-US" sz="4000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smtClean="0"/>
              <a:t>Hence, we have removed TRI from our analysis. </a:t>
            </a:r>
            <a:endParaRPr lang="en-IN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67200" y="9240579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Variables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80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A33A219-48AD-4020-8D76-28305375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63730" y="1958132"/>
            <a:ext cx="9524270" cy="68565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581400" y="-2781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645282" y="2705100"/>
            <a:ext cx="9373153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 smtClean="0">
                <a:solidFill>
                  <a:srgbClr val="FFFFFF"/>
                </a:solidFill>
                <a:latin typeface="Fira Sans Medium Bold"/>
              </a:rPr>
              <a:t>               Cross</a:t>
            </a:r>
            <a:endParaRPr lang="en-US" sz="8000" u="none" dirty="0">
              <a:solidFill>
                <a:srgbClr val="FFFFFF"/>
              </a:solidFill>
              <a:latin typeface="Fira Sans Medium Bold"/>
            </a:endParaRPr>
          </a:p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Fira Sans Medium Bold"/>
              </a:rPr>
              <a:t> </a:t>
            </a:r>
            <a:r>
              <a:rPr lang="en-US" sz="8000" dirty="0" smtClean="0">
                <a:solidFill>
                  <a:srgbClr val="FFFFFF"/>
                </a:solidFill>
                <a:latin typeface="Fira Sans Medium Bold"/>
              </a:rPr>
              <a:t>         Corr</a:t>
            </a:r>
            <a:r>
              <a:rPr lang="en-US" sz="8000" u="none" dirty="0" smtClean="0">
                <a:solidFill>
                  <a:srgbClr val="FFFFFF"/>
                </a:solidFill>
                <a:latin typeface="Fira Sans Medium Bold"/>
              </a:rPr>
              <a:t>elation</a:t>
            </a:r>
            <a:endParaRPr lang="en-US" sz="8000" u="none" dirty="0">
              <a:solidFill>
                <a:srgbClr val="FFFFFF"/>
              </a:solidFill>
              <a:latin typeface="Fira Sans Medium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88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extBox 1"/>
              <p:cNvSpPr txBox="1"/>
              <p:nvPr/>
            </p:nvSpPr>
            <p:spPr>
              <a:xfrm>
                <a:off x="746975" y="804287"/>
                <a:ext cx="16306800" cy="3832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 smtClean="0"/>
                  <a:t>The cross-correlation function is a mathematical function that quantifies the similarity or dissimilarity between two time series as a function of the lag between them.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4000" dirty="0" smtClean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The cross-correlation function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4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4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000" dirty="0"/>
                          <m:t>y</m:t>
                        </m:r>
                      </m:e>
                      <m:sub>
                        <m:r>
                          <a:rPr lang="en-IN" sz="4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4000" dirty="0"/>
                  <a:t> at a lag τ is given by the following formula</a:t>
                </a:r>
                <a:r>
                  <a:rPr lang="en-US" sz="4000" dirty="0" smtClean="0"/>
                  <a:t>:</a:t>
                </a:r>
                <a:endParaRPr lang="en-IN" sz="4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75" y="804287"/>
                <a:ext cx="16306800" cy="3832139"/>
              </a:xfrm>
              <a:prstGeom prst="rect">
                <a:avLst/>
              </a:prstGeom>
              <a:blipFill rotWithShape="0">
                <a:blip r:embed="rId2"/>
                <a:stretch>
                  <a:fillRect l="-1196" t="-2862" b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47" y="4368905"/>
            <a:ext cx="7518656" cy="2043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682" y="6210300"/>
            <a:ext cx="1706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We </a:t>
            </a:r>
            <a:r>
              <a:rPr lang="en-US" sz="4000" dirty="0"/>
              <a:t>have checked lags up to order 7 for different elevations for each of the dynamic </a:t>
            </a:r>
            <a:r>
              <a:rPr lang="en-US" sz="4000" dirty="0" smtClean="0"/>
              <a:t>variables.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318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/>
          <p:nvPr/>
        </p:nvGrpSpPr>
        <p:grpSpPr>
          <a:xfrm>
            <a:off x="-685800" y="419100"/>
            <a:ext cx="7924800" cy="1214812"/>
            <a:chOff x="54788" y="0"/>
            <a:chExt cx="21902760" cy="2269289"/>
          </a:xfrm>
          <a:solidFill>
            <a:srgbClr val="A066CB"/>
          </a:solidFill>
        </p:grpSpPr>
        <p:grpSp>
          <p:nvGrpSpPr>
            <p:cNvPr id="3" name="Group 38"/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28356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solidFill>
                  <a:schemeClr val="bg1"/>
                </a:solidFill>
              </a:rPr>
              <a:t>What are GLOFs?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70552F4-ECC7-43BC-8741-8B9AA208CA96}"/>
              </a:ext>
            </a:extLst>
          </p:cNvPr>
          <p:cNvSpPr txBox="1"/>
          <p:nvPr/>
        </p:nvSpPr>
        <p:spPr>
          <a:xfrm>
            <a:off x="7239000" y="8191500"/>
            <a:ext cx="3886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Mean	:	60.17061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Q1	:	55.21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Q2	:	62.695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Q3	:	68.0825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POP	:	75, 76 &amp; 77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7F69E4-3862-4D22-9D94-CB0BC8CDC8BA}"/>
              </a:ext>
            </a:extLst>
          </p:cNvPr>
          <p:cNvSpPr txBox="1"/>
          <p:nvPr/>
        </p:nvSpPr>
        <p:spPr>
          <a:xfrm>
            <a:off x="838200" y="503499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Aim</a:t>
            </a:r>
            <a:endParaRPr lang="en-IN" sz="4800" b="1" dirty="0">
              <a:solidFill>
                <a:schemeClr val="bg1"/>
              </a:solidFill>
            </a:endParaRPr>
          </a:p>
        </p:txBody>
      </p:sp>
      <p:pic>
        <p:nvPicPr>
          <p:cNvPr id="14" name="Picture 1" descr="C:\Users\CSSC\Downloads\An-integrated-model-to-predict-glacial-lake-outburst-flood-GLOF-due-to-waves_W6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66" y="1643038"/>
            <a:ext cx="13001716" cy="5411316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37A4307-6F1E-42EC-A6E0-1F8725799D39}"/>
              </a:ext>
            </a:extLst>
          </p:cNvPr>
          <p:cNvSpPr txBox="1"/>
          <p:nvPr/>
        </p:nvSpPr>
        <p:spPr>
          <a:xfrm>
            <a:off x="71374" y="7215202"/>
            <a:ext cx="1807375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3800" dirty="0" smtClean="0">
                <a:latin typeface="Calibri" pitchFamily="34" charset="0"/>
                <a:cs typeface="Calibri" pitchFamily="34" charset="0"/>
              </a:rPr>
              <a:t>A </a:t>
            </a:r>
            <a:r>
              <a:rPr lang="en-US" sz="3800" b="1" dirty="0" smtClean="0">
                <a:latin typeface="Calibri" pitchFamily="34" charset="0"/>
                <a:cs typeface="Calibri" pitchFamily="34" charset="0"/>
              </a:rPr>
              <a:t>glacial lake outburst flood</a:t>
            </a:r>
            <a:r>
              <a:rPr lang="en-US" sz="3800" dirty="0" smtClean="0">
                <a:latin typeface="Calibri" pitchFamily="34" charset="0"/>
                <a:cs typeface="Calibri" pitchFamily="34" charset="0"/>
              </a:rPr>
              <a:t> (</a:t>
            </a:r>
            <a:r>
              <a:rPr lang="en-US" sz="3800" b="1" dirty="0" smtClean="0">
                <a:latin typeface="Calibri" pitchFamily="34" charset="0"/>
                <a:cs typeface="Calibri" pitchFamily="34" charset="0"/>
              </a:rPr>
              <a:t>GLOF</a:t>
            </a:r>
            <a:r>
              <a:rPr lang="en-US" sz="3800" dirty="0" smtClean="0">
                <a:latin typeface="Calibri" pitchFamily="34" charset="0"/>
                <a:cs typeface="Calibri" pitchFamily="34" charset="0"/>
              </a:rPr>
              <a:t>) is a type of outburst flood caused by the failure of a dam containing a glacial lake</a:t>
            </a:r>
            <a:r>
              <a:rPr lang="en-US" sz="3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85750" indent="-285750" algn="just"/>
            <a:endParaRPr lang="en-IN" sz="3800" dirty="0" smtClean="0">
              <a:latin typeface="Calibri" pitchFamily="34" charset="0"/>
              <a:cs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3800" dirty="0" smtClean="0">
                <a:latin typeface="Calibri" pitchFamily="34" charset="0"/>
                <a:cs typeface="Calibri" pitchFamily="34" charset="0"/>
              </a:rPr>
              <a:t>Determination of possible hot spots of melting regions </a:t>
            </a:r>
            <a:r>
              <a:rPr lang="en-US" sz="3800" dirty="0" smtClean="0">
                <a:latin typeface="Calibri" pitchFamily="34" charset="0"/>
                <a:cs typeface="Calibri" pitchFamily="34" charset="0"/>
              </a:rPr>
              <a:t>within </a:t>
            </a:r>
            <a:r>
              <a:rPr lang="en-US" sz="3800" dirty="0" smtClean="0">
                <a:latin typeface="Calibri" pitchFamily="34" charset="0"/>
                <a:cs typeface="Calibri" pitchFamily="34" charset="0"/>
              </a:rPr>
              <a:t>a glacier body is a necessary </a:t>
            </a:r>
            <a:r>
              <a:rPr lang="en-US" sz="3800" dirty="0" smtClean="0">
                <a:latin typeface="Calibri" pitchFamily="34" charset="0"/>
                <a:cs typeface="Calibri" pitchFamily="34" charset="0"/>
              </a:rPr>
              <a:t>step to understand such events.</a:t>
            </a:r>
            <a:endParaRPr lang="en-US" sz="3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19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23900"/>
            <a:ext cx="15697200" cy="533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6061898"/>
            <a:ext cx="6301193" cy="2129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8228527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Lags of Dynamic Variables at Elevation 3000-4000m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379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1600" y="84963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Lags of Dynamic Variables at Elevation </a:t>
            </a:r>
            <a:r>
              <a:rPr lang="en-US" sz="2800" dirty="0" smtClean="0"/>
              <a:t>4000-5000m</a:t>
            </a: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6278329"/>
            <a:ext cx="6629400" cy="1997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1346"/>
            <a:ext cx="16002000" cy="5604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071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7800" y="84963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Lags of Dynamic Variables at Elevation </a:t>
            </a:r>
            <a:r>
              <a:rPr lang="en-US" sz="2800" dirty="0" smtClean="0"/>
              <a:t>5000-6000m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86930"/>
            <a:ext cx="5943600" cy="1856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50148"/>
            <a:ext cx="15517091" cy="5483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034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7800" y="84963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Lags of Dynamic Variables at Elevation </a:t>
            </a:r>
            <a:r>
              <a:rPr lang="en-US" sz="2800" dirty="0" smtClean="0"/>
              <a:t>6000-7000m</a:t>
            </a: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60" y="6102976"/>
            <a:ext cx="596368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36" y="576257"/>
            <a:ext cx="15797728" cy="5531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121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81600" y="8265731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Lags of Dynamic Variables at Elevation </a:t>
            </a:r>
            <a:r>
              <a:rPr lang="en-US" sz="2800" dirty="0" smtClean="0"/>
              <a:t>7000-8000m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5905500"/>
            <a:ext cx="6096000" cy="2134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656" y="375033"/>
            <a:ext cx="14706600" cy="5304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92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52700"/>
            <a:ext cx="15035093" cy="4613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0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B588FAF-14AE-481E-BAFB-FCA0F4C4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53" y="2429971"/>
            <a:ext cx="9215655" cy="5183806"/>
          </a:xfrm>
          <a:prstGeom prst="rect">
            <a:avLst/>
          </a:prstGeom>
          <a:effectLst>
            <a:softEdge rad="88900"/>
          </a:effectLst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12933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699" y="2423397"/>
            <a:ext cx="7887254" cy="3432885"/>
            <a:chOff x="-1" y="66675"/>
            <a:chExt cx="10516338" cy="457717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10516337" cy="30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Fitting </a:t>
              </a: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Machine Learning Models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="" xmlns:a16="http://schemas.microsoft.com/office/drawing/2014/main" id="{025FDED6-D952-4103-AD88-A3583928E68E}"/>
              </a:ext>
            </a:extLst>
          </p:cNvPr>
          <p:cNvSpPr txBox="1"/>
          <p:nvPr/>
        </p:nvSpPr>
        <p:spPr>
          <a:xfrm>
            <a:off x="1028699" y="5386410"/>
            <a:ext cx="6690795" cy="97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“All models are </a:t>
            </a:r>
            <a:r>
              <a:rPr lang="en-US" sz="2800" b="1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wrong, b</a:t>
            </a: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ut some are useful.”</a:t>
            </a:r>
          </a:p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				-George E. P. Box</a:t>
            </a:r>
            <a:endParaRPr lang="en-US" sz="2800" b="1" u="none" spc="-60" dirty="0">
              <a:solidFill>
                <a:srgbClr val="FFFFFF"/>
              </a:solidFill>
              <a:latin typeface="Corbel Light" panose="020B03030202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44C2B13-E6AA-40EA-AD85-EC6A483D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934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62641"/>
            <a:ext cx="1291408" cy="146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807719" y="1790700"/>
            <a:ext cx="160324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Four types of machine learning models were constructed for the purpose of feature selection </a:t>
            </a:r>
            <a:r>
              <a:rPr lang="en-US" sz="4000" dirty="0" smtClean="0"/>
              <a:t>in modelling </a:t>
            </a:r>
            <a:r>
              <a:rPr lang="en-US" sz="4000" dirty="0"/>
              <a:t>our response variable </a:t>
            </a:r>
            <a:r>
              <a:rPr lang="en-US" sz="4000" b="1" dirty="0" smtClean="0"/>
              <a:t>‘change in snow depth’</a:t>
            </a:r>
            <a:r>
              <a:rPr lang="en-US" sz="4000" dirty="0" smtClean="0"/>
              <a:t>: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Multiple </a:t>
            </a:r>
            <a:r>
              <a:rPr lang="en-US" sz="4000" dirty="0"/>
              <a:t>Linear </a:t>
            </a:r>
            <a:r>
              <a:rPr lang="en-US" sz="4000" dirty="0" smtClean="0"/>
              <a:t>Regression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/>
              <a:t>Regression </a:t>
            </a:r>
            <a:r>
              <a:rPr lang="en-US" sz="4000" dirty="0" smtClean="0"/>
              <a:t>Tree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 Random Forest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 </a:t>
            </a:r>
            <a:r>
              <a:rPr lang="en-US" sz="4000" dirty="0"/>
              <a:t>Generalized Boosting. 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xmlns="" val="30036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Multiple Linear Regression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3220234"/>
            <a:ext cx="17068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/>
              <a:t>It </a:t>
            </a:r>
            <a:r>
              <a:rPr lang="en-US" sz="4000" dirty="0"/>
              <a:t>is a linear regression </a:t>
            </a:r>
            <a:r>
              <a:rPr lang="en-US" sz="4000" dirty="0" smtClean="0"/>
              <a:t>model which </a:t>
            </a:r>
            <a:r>
              <a:rPr lang="en-US" sz="4000" dirty="0"/>
              <a:t>describes the relationship between the response variable and the </a:t>
            </a:r>
            <a:r>
              <a:rPr lang="en-US" sz="4000" dirty="0" smtClean="0"/>
              <a:t>multiple explanatory variables </a:t>
            </a:r>
            <a:r>
              <a:rPr lang="en-IN" sz="4000" dirty="0" smtClean="0"/>
              <a:t>using </a:t>
            </a:r>
            <a:r>
              <a:rPr lang="en-IN" sz="4000" dirty="0"/>
              <a:t>a linear function</a:t>
            </a:r>
            <a:r>
              <a:rPr lang="en-IN" sz="4000" dirty="0" smtClean="0"/>
              <a:t>. </a:t>
            </a:r>
            <a:r>
              <a:rPr lang="en-US" sz="4000" dirty="0" smtClean="0"/>
              <a:t>The </a:t>
            </a:r>
            <a:r>
              <a:rPr lang="en-US" sz="4000" dirty="0"/>
              <a:t>equation for multiple linear regression is</a:t>
            </a:r>
            <a:r>
              <a:rPr lang="en-US" sz="4000" dirty="0" smtClean="0"/>
              <a:t>: </a:t>
            </a:r>
          </a:p>
          <a:p>
            <a:pPr>
              <a:lnSpc>
                <a:spcPct val="150000"/>
              </a:lnSpc>
            </a:pP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4000" dirty="0" smtClean="0"/>
              <a:t>Estimation </a:t>
            </a:r>
            <a:r>
              <a:rPr lang="en-US" sz="4000" dirty="0"/>
              <a:t>of a multiple linear regression model is done </a:t>
            </a:r>
            <a:r>
              <a:rPr lang="en-US" sz="4000" b="1" dirty="0"/>
              <a:t>with the least squares criterion</a:t>
            </a:r>
            <a:r>
              <a:rPr lang="en-US" sz="4000" dirty="0"/>
              <a:t>.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134100"/>
            <a:ext cx="8534400" cy="73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57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16230600" cy="11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836B2"/>
                </a:solidFill>
                <a:latin typeface="Fira Sans Medium Bold"/>
              </a:rPr>
              <a:t>Assumptions</a:t>
            </a:r>
          </a:p>
        </p:txBody>
      </p:sp>
      <p:sp>
        <p:nvSpPr>
          <p:cNvPr id="3" name="AutoShape 3"/>
          <p:cNvSpPr/>
          <p:nvPr/>
        </p:nvSpPr>
        <p:spPr>
          <a:xfrm>
            <a:off x="729205" y="5125219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6403653" y="5125219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12078101" y="5125219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12078101" y="2809341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729205" y="2809341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1584010" y="3383090"/>
            <a:ext cx="3922380" cy="8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regression model is linear in parameters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403653" y="2809341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15" name="Group 15"/>
          <p:cNvGrpSpPr/>
          <p:nvPr/>
        </p:nvGrpSpPr>
        <p:grpSpPr>
          <a:xfrm>
            <a:off x="1028700" y="3144397"/>
            <a:ext cx="4881704" cy="173356"/>
            <a:chOff x="0" y="0"/>
            <a:chExt cx="6508939" cy="231141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703148" y="3144397"/>
            <a:ext cx="4881704" cy="173356"/>
            <a:chOff x="0" y="0"/>
            <a:chExt cx="6508939" cy="231141"/>
          </a:xfrm>
        </p:grpSpPr>
        <p:sp>
          <p:nvSpPr>
            <p:cNvPr id="19" name="AutoShape 19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2377596" y="3144397"/>
            <a:ext cx="4881704" cy="173356"/>
            <a:chOff x="0" y="0"/>
            <a:chExt cx="6508939" cy="231141"/>
          </a:xfrm>
        </p:grpSpPr>
        <p:sp>
          <p:nvSpPr>
            <p:cNvPr id="22" name="AutoShape 22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028700" y="5427280"/>
            <a:ext cx="4881704" cy="173356"/>
            <a:chOff x="0" y="0"/>
            <a:chExt cx="6508939" cy="231141"/>
          </a:xfrm>
        </p:grpSpPr>
        <p:sp>
          <p:nvSpPr>
            <p:cNvPr id="25" name="AutoShape 25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6703148" y="5427280"/>
            <a:ext cx="4881704" cy="173356"/>
            <a:chOff x="0" y="0"/>
            <a:chExt cx="6508939" cy="231141"/>
          </a:xfrm>
        </p:grpSpPr>
        <p:sp>
          <p:nvSpPr>
            <p:cNvPr id="28" name="AutoShape 28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2377596" y="5427280"/>
            <a:ext cx="4881704" cy="173356"/>
            <a:chOff x="0" y="0"/>
            <a:chExt cx="6508939" cy="231141"/>
          </a:xfrm>
        </p:grpSpPr>
        <p:sp>
          <p:nvSpPr>
            <p:cNvPr id="31" name="AutoShape 31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AutoShape 3">
            <a:extLst>
              <a:ext uri="{FF2B5EF4-FFF2-40B4-BE49-F238E27FC236}">
                <a16:creationId xmlns="" xmlns:a16="http://schemas.microsoft.com/office/drawing/2014/main" id="{DD94867F-72CB-4594-A495-F7951501E34F}"/>
              </a:ext>
            </a:extLst>
          </p:cNvPr>
          <p:cNvSpPr/>
          <p:nvPr/>
        </p:nvSpPr>
        <p:spPr>
          <a:xfrm>
            <a:off x="729205" y="7441097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34" name="AutoShape 5">
            <a:extLst>
              <a:ext uri="{FF2B5EF4-FFF2-40B4-BE49-F238E27FC236}">
                <a16:creationId xmlns="" xmlns:a16="http://schemas.microsoft.com/office/drawing/2014/main" id="{1FCEC56C-3D00-4EDC-B7D7-0C7168EA338F}"/>
              </a:ext>
            </a:extLst>
          </p:cNvPr>
          <p:cNvSpPr/>
          <p:nvPr/>
        </p:nvSpPr>
        <p:spPr>
          <a:xfrm>
            <a:off x="6403653" y="7441097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AutoShape 7">
            <a:extLst>
              <a:ext uri="{FF2B5EF4-FFF2-40B4-BE49-F238E27FC236}">
                <a16:creationId xmlns="" xmlns:a16="http://schemas.microsoft.com/office/drawing/2014/main" id="{7EE1F77D-86B7-4B8D-87A7-EDA2E438F443}"/>
              </a:ext>
            </a:extLst>
          </p:cNvPr>
          <p:cNvSpPr/>
          <p:nvPr/>
        </p:nvSpPr>
        <p:spPr>
          <a:xfrm>
            <a:off x="12078101" y="7441097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6" name="Group 24">
            <a:extLst>
              <a:ext uri="{FF2B5EF4-FFF2-40B4-BE49-F238E27FC236}">
                <a16:creationId xmlns="" xmlns:a16="http://schemas.microsoft.com/office/drawing/2014/main" id="{D7A9ED6A-43F5-4F6C-8489-4654D6BE59B5}"/>
              </a:ext>
            </a:extLst>
          </p:cNvPr>
          <p:cNvGrpSpPr/>
          <p:nvPr/>
        </p:nvGrpSpPr>
        <p:grpSpPr>
          <a:xfrm>
            <a:off x="1028700" y="7743158"/>
            <a:ext cx="4881704" cy="173356"/>
            <a:chOff x="0" y="0"/>
            <a:chExt cx="6508939" cy="231141"/>
          </a:xfrm>
        </p:grpSpPr>
        <p:sp>
          <p:nvSpPr>
            <p:cNvPr id="37" name="AutoShape 25">
              <a:extLst>
                <a:ext uri="{FF2B5EF4-FFF2-40B4-BE49-F238E27FC236}">
                  <a16:creationId xmlns="" xmlns:a16="http://schemas.microsoft.com/office/drawing/2014/main" id="{DE49D7A2-E7B5-4C11-B093-216179BB69E5}"/>
                </a:ext>
              </a:extLst>
            </p:cNvPr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38" name="AutoShape 26">
              <a:extLst>
                <a:ext uri="{FF2B5EF4-FFF2-40B4-BE49-F238E27FC236}">
                  <a16:creationId xmlns="" xmlns:a16="http://schemas.microsoft.com/office/drawing/2014/main" id="{A4C8CC79-1B01-42FA-9C6E-F9BA8CE29EBC}"/>
                </a:ext>
              </a:extLst>
            </p:cNvPr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9" name="Group 27">
            <a:extLst>
              <a:ext uri="{FF2B5EF4-FFF2-40B4-BE49-F238E27FC236}">
                <a16:creationId xmlns="" xmlns:a16="http://schemas.microsoft.com/office/drawing/2014/main" id="{A0D09D6C-85E6-4BC8-AA27-879FAF25DE3A}"/>
              </a:ext>
            </a:extLst>
          </p:cNvPr>
          <p:cNvGrpSpPr/>
          <p:nvPr/>
        </p:nvGrpSpPr>
        <p:grpSpPr>
          <a:xfrm>
            <a:off x="6703148" y="7743158"/>
            <a:ext cx="4881704" cy="173356"/>
            <a:chOff x="0" y="0"/>
            <a:chExt cx="6508939" cy="231141"/>
          </a:xfrm>
        </p:grpSpPr>
        <p:sp>
          <p:nvSpPr>
            <p:cNvPr id="40" name="AutoShape 28">
              <a:extLst>
                <a:ext uri="{FF2B5EF4-FFF2-40B4-BE49-F238E27FC236}">
                  <a16:creationId xmlns="" xmlns:a16="http://schemas.microsoft.com/office/drawing/2014/main" id="{CF38F350-EBF2-4592-ADB4-A29B6130A83A}"/>
                </a:ext>
              </a:extLst>
            </p:cNvPr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41" name="AutoShape 29">
              <a:extLst>
                <a:ext uri="{FF2B5EF4-FFF2-40B4-BE49-F238E27FC236}">
                  <a16:creationId xmlns="" xmlns:a16="http://schemas.microsoft.com/office/drawing/2014/main" id="{79416115-8080-45C5-BB74-85D5199C3F2C}"/>
                </a:ext>
              </a:extLst>
            </p:cNvPr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42" name="Group 30">
            <a:extLst>
              <a:ext uri="{FF2B5EF4-FFF2-40B4-BE49-F238E27FC236}">
                <a16:creationId xmlns="" xmlns:a16="http://schemas.microsoft.com/office/drawing/2014/main" id="{873A1A4E-1858-4D38-A8FA-095482DE2EA7}"/>
              </a:ext>
            </a:extLst>
          </p:cNvPr>
          <p:cNvGrpSpPr/>
          <p:nvPr/>
        </p:nvGrpSpPr>
        <p:grpSpPr>
          <a:xfrm>
            <a:off x="12377596" y="7743158"/>
            <a:ext cx="4881704" cy="173356"/>
            <a:chOff x="0" y="0"/>
            <a:chExt cx="6508939" cy="231141"/>
          </a:xfrm>
        </p:grpSpPr>
        <p:sp>
          <p:nvSpPr>
            <p:cNvPr id="43" name="AutoShape 31">
              <a:extLst>
                <a:ext uri="{FF2B5EF4-FFF2-40B4-BE49-F238E27FC236}">
                  <a16:creationId xmlns="" xmlns:a16="http://schemas.microsoft.com/office/drawing/2014/main" id="{14718FF8-2B0D-4054-97BC-F3769821FBB5}"/>
                </a:ext>
              </a:extLst>
            </p:cNvPr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44" name="AutoShape 32">
              <a:extLst>
                <a:ext uri="{FF2B5EF4-FFF2-40B4-BE49-F238E27FC236}">
                  <a16:creationId xmlns="" xmlns:a16="http://schemas.microsoft.com/office/drawing/2014/main" id="{C172C4B5-C4C5-4AE1-8A58-D04F5CA1DC7F}"/>
                </a:ext>
              </a:extLst>
            </p:cNvPr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45" name="TextBox 11">
            <a:extLst>
              <a:ext uri="{FF2B5EF4-FFF2-40B4-BE49-F238E27FC236}">
                <a16:creationId xmlns="" xmlns:a16="http://schemas.microsoft.com/office/drawing/2014/main" id="{4AB569D2-B1DB-42FF-9439-D8258FEF455E}"/>
              </a:ext>
            </a:extLst>
          </p:cNvPr>
          <p:cNvSpPr txBox="1"/>
          <p:nvPr/>
        </p:nvSpPr>
        <p:spPr>
          <a:xfrm>
            <a:off x="7258458" y="3382197"/>
            <a:ext cx="3922380" cy="8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regressors are fixed or measured without error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="" xmlns:a16="http://schemas.microsoft.com/office/drawing/2014/main" id="{88060137-60C7-4DA9-A9E2-E82917049AEB}"/>
              </a:ext>
            </a:extLst>
          </p:cNvPr>
          <p:cNvSpPr txBox="1"/>
          <p:nvPr/>
        </p:nvSpPr>
        <p:spPr>
          <a:xfrm>
            <a:off x="12932906" y="3600205"/>
            <a:ext cx="3922380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mean of errors </a:t>
            </a:r>
            <a:r>
              <a:rPr lang="el-GR" sz="2400" u="none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 is zero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="" xmlns:a16="http://schemas.microsoft.com/office/drawing/2014/main" id="{7F6AF67A-C0CE-49DE-8916-95F41326CF58}"/>
              </a:ext>
            </a:extLst>
          </p:cNvPr>
          <p:cNvSpPr txBox="1"/>
          <p:nvPr/>
        </p:nvSpPr>
        <p:spPr>
          <a:xfrm>
            <a:off x="1584010" y="5941014"/>
            <a:ext cx="4207190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errors are homoscedastic</a:t>
            </a:r>
          </a:p>
        </p:txBody>
      </p:sp>
      <p:sp>
        <p:nvSpPr>
          <p:cNvPr id="48" name="TextBox 11">
            <a:extLst>
              <a:ext uri="{FF2B5EF4-FFF2-40B4-BE49-F238E27FC236}">
                <a16:creationId xmlns="" xmlns:a16="http://schemas.microsoft.com/office/drawing/2014/main" id="{B3B7FBEA-D312-4631-893A-38234BA4A758}"/>
              </a:ext>
            </a:extLst>
          </p:cNvPr>
          <p:cNvSpPr txBox="1"/>
          <p:nvPr/>
        </p:nvSpPr>
        <p:spPr>
          <a:xfrm>
            <a:off x="7258458" y="5941014"/>
            <a:ext cx="4207190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errors are uncorrelated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="" xmlns:a16="http://schemas.microsoft.com/office/drawing/2014/main" id="{200BDCE6-0B0C-41C2-BCEE-0E006726E605}"/>
              </a:ext>
            </a:extLst>
          </p:cNvPr>
          <p:cNvSpPr txBox="1"/>
          <p:nvPr/>
        </p:nvSpPr>
        <p:spPr>
          <a:xfrm>
            <a:off x="12937081" y="7973491"/>
            <a:ext cx="4326394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no. of observations is greater than no. of parameters</a:t>
            </a:r>
          </a:p>
        </p:txBody>
      </p:sp>
      <p:sp>
        <p:nvSpPr>
          <p:cNvPr id="50" name="TextBox 11">
            <a:extLst>
              <a:ext uri="{FF2B5EF4-FFF2-40B4-BE49-F238E27FC236}">
                <a16:creationId xmlns="" xmlns:a16="http://schemas.microsoft.com/office/drawing/2014/main" id="{E65CA091-7E4D-42D6-87D2-00783B3C22DC}"/>
              </a:ext>
            </a:extLst>
          </p:cNvPr>
          <p:cNvSpPr txBox="1"/>
          <p:nvPr/>
        </p:nvSpPr>
        <p:spPr>
          <a:xfrm>
            <a:off x="1584010" y="8038884"/>
            <a:ext cx="3922380" cy="8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There is no correlation between the regressors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="" xmlns:a16="http://schemas.microsoft.com/office/drawing/2014/main" id="{9B1B7197-00FD-4463-873A-9EEF3DDBA3CF}"/>
              </a:ext>
            </a:extLst>
          </p:cNvPr>
          <p:cNvSpPr txBox="1"/>
          <p:nvPr/>
        </p:nvSpPr>
        <p:spPr>
          <a:xfrm>
            <a:off x="7258458" y="8191500"/>
            <a:ext cx="3922380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error </a:t>
            </a:r>
            <a:r>
              <a:rPr lang="el-GR" sz="2400" u="none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 ~ MVN(0, </a:t>
            </a:r>
            <a:r>
              <a:rPr lang="el-GR" sz="2400" u="none" dirty="0">
                <a:solidFill>
                  <a:srgbClr val="000000"/>
                </a:solidFill>
                <a:latin typeface="Fira Sans Light"/>
              </a:rPr>
              <a:t>σ</a:t>
            </a:r>
            <a:r>
              <a:rPr lang="en-US" sz="2400" u="none" baseline="30000" dirty="0">
                <a:solidFill>
                  <a:srgbClr val="000000"/>
                </a:solidFill>
                <a:latin typeface="Fira Sans Light"/>
              </a:rPr>
              <a:t>2</a:t>
            </a: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I</a:t>
            </a:r>
            <a:r>
              <a:rPr lang="en-US" sz="2400" u="none" baseline="-25000" dirty="0">
                <a:solidFill>
                  <a:srgbClr val="000000"/>
                </a:solidFill>
                <a:latin typeface="Fira Sans Light"/>
              </a:rPr>
              <a:t>n</a:t>
            </a: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)</a:t>
            </a:r>
          </a:p>
        </p:txBody>
      </p:sp>
      <p:sp>
        <p:nvSpPr>
          <p:cNvPr id="53" name="TextBox 11">
            <a:extLst>
              <a:ext uri="{FF2B5EF4-FFF2-40B4-BE49-F238E27FC236}">
                <a16:creationId xmlns="" xmlns:a16="http://schemas.microsoft.com/office/drawing/2014/main" id="{C0448674-E9FE-464F-812C-D02D72A3D2AB}"/>
              </a:ext>
            </a:extLst>
          </p:cNvPr>
          <p:cNvSpPr txBox="1"/>
          <p:nvPr/>
        </p:nvSpPr>
        <p:spPr>
          <a:xfrm>
            <a:off x="12932906" y="5723006"/>
            <a:ext cx="3610846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errors and regressors are independent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73D8FB88-2722-4A48-A861-0334EA5BF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28356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Octane Rating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70552F4-ECC7-43BC-8741-8B9AA208CA96}"/>
              </a:ext>
            </a:extLst>
          </p:cNvPr>
          <p:cNvSpPr txBox="1"/>
          <p:nvPr/>
        </p:nvSpPr>
        <p:spPr>
          <a:xfrm>
            <a:off x="7239000" y="8191500"/>
            <a:ext cx="3886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Mean	:	60.17061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Q1	:	55.21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Q2	:	62.695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Q3	:	68.0825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POP	:	75, 76 &amp; 77 </a:t>
            </a:r>
          </a:p>
        </p:txBody>
      </p:sp>
      <p:grpSp>
        <p:nvGrpSpPr>
          <p:cNvPr id="22" name="Group 37">
            <a:extLst>
              <a:ext uri="{FF2B5EF4-FFF2-40B4-BE49-F238E27FC236}">
                <a16:creationId xmlns="" xmlns:a16="http://schemas.microsoft.com/office/drawing/2014/main" id="{EC06F1C5-E770-4AF0-AFC2-E2DDCEF4415A}"/>
              </a:ext>
            </a:extLst>
          </p:cNvPr>
          <p:cNvGrpSpPr/>
          <p:nvPr/>
        </p:nvGrpSpPr>
        <p:grpSpPr>
          <a:xfrm>
            <a:off x="-838200" y="388608"/>
            <a:ext cx="7924800" cy="1214812"/>
            <a:chOff x="54788" y="0"/>
            <a:chExt cx="21902760" cy="2269289"/>
          </a:xfrm>
          <a:solidFill>
            <a:srgbClr val="A066CB"/>
          </a:solidFill>
        </p:grpSpPr>
        <p:grpSp>
          <p:nvGrpSpPr>
            <p:cNvPr id="23" name="Group 38">
              <a:extLst>
                <a:ext uri="{FF2B5EF4-FFF2-40B4-BE49-F238E27FC236}">
                  <a16:creationId xmlns="" xmlns:a16="http://schemas.microsoft.com/office/drawing/2014/main" id="{3753BFAE-32D2-4551-879C-B4394E44BC77}"/>
                </a:ext>
              </a:extLst>
            </p:cNvPr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  <a:grpFill/>
          </p:grpSpPr>
          <p:sp>
            <p:nvSpPr>
              <p:cNvPr id="25" name="Freeform 39">
                <a:extLst>
                  <a:ext uri="{FF2B5EF4-FFF2-40B4-BE49-F238E27FC236}">
                    <a16:creationId xmlns="" xmlns:a16="http://schemas.microsoft.com/office/drawing/2014/main" id="{57DC3EB8-6B39-4DAE-ACE5-BA96DCC8BA46}"/>
                  </a:ext>
                </a:extLst>
              </p:cNvPr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24" name="TextBox 40">
              <a:extLst>
                <a:ext uri="{FF2B5EF4-FFF2-40B4-BE49-F238E27FC236}">
                  <a16:creationId xmlns="" xmlns:a16="http://schemas.microsoft.com/office/drawing/2014/main" id="{97A6768D-814C-4BAF-8A1D-2C9FBE6C8F07}"/>
                </a:ext>
              </a:extLst>
            </p:cNvPr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7F69E4-3862-4D22-9D94-CB0BC8CDC8BA}"/>
              </a:ext>
            </a:extLst>
          </p:cNvPr>
          <p:cNvSpPr txBox="1"/>
          <p:nvPr/>
        </p:nvSpPr>
        <p:spPr>
          <a:xfrm>
            <a:off x="838200" y="503499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Aim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B614E9E-2513-4663-AA1C-6544D0943B4A}"/>
              </a:ext>
            </a:extLst>
          </p:cNvPr>
          <p:cNvSpPr txBox="1"/>
          <p:nvPr/>
        </p:nvSpPr>
        <p:spPr>
          <a:xfrm>
            <a:off x="142876" y="1428724"/>
            <a:ext cx="18073750" cy="897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/>
              <a:t>Rapid snow melting leads to glacier induced disaster and thus, our main target is to model this melting of snow. </a:t>
            </a:r>
            <a:endParaRPr lang="en-IN" sz="3500" dirty="0" smtClean="0"/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cs typeface="Calibri" pitchFamily="34" charset="0"/>
              </a:rPr>
              <a:t>Melting </a:t>
            </a:r>
            <a:r>
              <a:rPr lang="en-IN" sz="3500" dirty="0" smtClean="0">
                <a:cs typeface="Calibri" pitchFamily="34" charset="0"/>
              </a:rPr>
              <a:t>depends on various topographic and climatic variables.</a:t>
            </a:r>
            <a:r>
              <a:rPr lang="en-US" sz="3500" dirty="0" smtClean="0">
                <a:cs typeface="Calibri" pitchFamily="34" charset="0"/>
              </a:rPr>
              <a:t> In order to model the spatial and temporal heterogeneities within glaciers and produce an accurate forecast, it is necessary to evaluate all these effects together with their relative </a:t>
            </a:r>
            <a:r>
              <a:rPr lang="en-US" sz="3500" dirty="0" smtClean="0">
                <a:cs typeface="Calibri" pitchFamily="34" charset="0"/>
              </a:rPr>
              <a:t>importance.</a:t>
            </a:r>
            <a:endParaRPr lang="en-US" sz="3500" dirty="0" smtClean="0">
              <a:cs typeface="Calibri" pitchFamily="34" charset="0"/>
            </a:endParaRP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 smtClean="0"/>
              <a:t>Fitting </a:t>
            </a:r>
            <a:r>
              <a:rPr lang="en-US" sz="3500" dirty="0" smtClean="0"/>
              <a:t>of various Machine Learning and Deep Learning models using the important factors, that we will use for prediction.</a:t>
            </a:r>
            <a:endParaRPr lang="en-IN" sz="3500" dirty="0" smtClean="0"/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 smtClean="0"/>
              <a:t>Comparing the models using various accuracy measures and then, suggest the best possible model</a:t>
            </a:r>
            <a:r>
              <a:rPr lang="en-IN" sz="3500" dirty="0" smtClean="0"/>
              <a:t>.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 smtClean="0"/>
              <a:t>Our present study have performed, to the best of our knowledge, the first-ever machine learning model for snow depth changes over moderate length times series data. </a:t>
            </a:r>
            <a:endParaRPr lang="en-IN" sz="3500" dirty="0" smtClean="0"/>
          </a:p>
        </p:txBody>
      </p:sp>
      <p:grpSp>
        <p:nvGrpSpPr>
          <p:cNvPr id="17" name="Group 37">
            <a:extLst>
              <a:ext uri="{FF2B5EF4-FFF2-40B4-BE49-F238E27FC236}">
                <a16:creationId xmlns="" xmlns:a16="http://schemas.microsoft.com/office/drawing/2014/main" id="{EC06F1C5-E770-4AF0-AFC2-E2DDCEF4415A}"/>
              </a:ext>
            </a:extLst>
          </p:cNvPr>
          <p:cNvGrpSpPr/>
          <p:nvPr/>
        </p:nvGrpSpPr>
        <p:grpSpPr>
          <a:xfrm>
            <a:off x="-876837" y="375729"/>
            <a:ext cx="7924800" cy="1214812"/>
            <a:chOff x="54788" y="0"/>
            <a:chExt cx="21902760" cy="2269289"/>
          </a:xfrm>
          <a:solidFill>
            <a:srgbClr val="A066CB"/>
          </a:solidFill>
        </p:grpSpPr>
        <p:grpSp>
          <p:nvGrpSpPr>
            <p:cNvPr id="18" name="Group 38">
              <a:extLst>
                <a:ext uri="{FF2B5EF4-FFF2-40B4-BE49-F238E27FC236}">
                  <a16:creationId xmlns="" xmlns:a16="http://schemas.microsoft.com/office/drawing/2014/main" id="{3753BFAE-32D2-4551-879C-B4394E44BC77}"/>
                </a:ext>
              </a:extLst>
            </p:cNvPr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  <a:grpFill/>
          </p:grpSpPr>
          <p:sp>
            <p:nvSpPr>
              <p:cNvPr id="20" name="Freeform 39">
                <a:extLst>
                  <a:ext uri="{FF2B5EF4-FFF2-40B4-BE49-F238E27FC236}">
                    <a16:creationId xmlns="" xmlns:a16="http://schemas.microsoft.com/office/drawing/2014/main" id="{57DC3EB8-6B39-4DAE-ACE5-BA96DCC8BA46}"/>
                  </a:ext>
                </a:extLst>
              </p:cNvPr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9" name="TextBox 40">
              <a:extLst>
                <a:ext uri="{FF2B5EF4-FFF2-40B4-BE49-F238E27FC236}">
                  <a16:creationId xmlns="" xmlns:a16="http://schemas.microsoft.com/office/drawing/2014/main" id="{97A6768D-814C-4BAF-8A1D-2C9FBE6C8F07}"/>
                </a:ext>
              </a:extLst>
            </p:cNvPr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grpSp>
        <p:nvGrpSpPr>
          <p:cNvPr id="30" name="Group 37">
            <a:extLst>
              <a:ext uri="{FF2B5EF4-FFF2-40B4-BE49-F238E27FC236}">
                <a16:creationId xmlns="" xmlns:a16="http://schemas.microsoft.com/office/drawing/2014/main" id="{EC06F1C5-E770-4AF0-AFC2-E2DDCEF4415A}"/>
              </a:ext>
            </a:extLst>
          </p:cNvPr>
          <p:cNvGrpSpPr/>
          <p:nvPr/>
        </p:nvGrpSpPr>
        <p:grpSpPr>
          <a:xfrm>
            <a:off x="-876837" y="362851"/>
            <a:ext cx="7924800" cy="1214812"/>
            <a:chOff x="54788" y="0"/>
            <a:chExt cx="21902760" cy="2269289"/>
          </a:xfrm>
          <a:solidFill>
            <a:srgbClr val="A066CB"/>
          </a:solidFill>
        </p:grpSpPr>
        <p:grpSp>
          <p:nvGrpSpPr>
            <p:cNvPr id="31" name="Group 38">
              <a:extLst>
                <a:ext uri="{FF2B5EF4-FFF2-40B4-BE49-F238E27FC236}">
                  <a16:creationId xmlns="" xmlns:a16="http://schemas.microsoft.com/office/drawing/2014/main" id="{3753BFAE-32D2-4551-879C-B4394E44BC77}"/>
                </a:ext>
              </a:extLst>
            </p:cNvPr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  <a:grpFill/>
          </p:grpSpPr>
          <p:sp>
            <p:nvSpPr>
              <p:cNvPr id="33" name="Freeform 39">
                <a:extLst>
                  <a:ext uri="{FF2B5EF4-FFF2-40B4-BE49-F238E27FC236}">
                    <a16:creationId xmlns="" xmlns:a16="http://schemas.microsoft.com/office/drawing/2014/main" id="{57DC3EB8-6B39-4DAE-ACE5-BA96DCC8BA46}"/>
                  </a:ext>
                </a:extLst>
              </p:cNvPr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32" name="TextBox 40">
              <a:extLst>
                <a:ext uri="{FF2B5EF4-FFF2-40B4-BE49-F238E27FC236}">
                  <a16:creationId xmlns="" xmlns:a16="http://schemas.microsoft.com/office/drawing/2014/main" id="{97A6768D-814C-4BAF-8A1D-2C9FBE6C8F07}"/>
                </a:ext>
              </a:extLst>
            </p:cNvPr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37206" y="510045"/>
            <a:ext cx="649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        </a:t>
            </a:r>
            <a:r>
              <a:rPr lang="en-US" sz="4800" b="1" dirty="0" smtClean="0">
                <a:solidFill>
                  <a:schemeClr val="bg1"/>
                </a:solidFill>
              </a:rPr>
              <a:t>Aim and Novelty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930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00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" y="2423397"/>
            <a:ext cx="7887254" cy="3432885"/>
            <a:chOff x="-1" y="66675"/>
            <a:chExt cx="10516338" cy="457717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10516337" cy="30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Verification of Assumptions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="" xmlns:a16="http://schemas.microsoft.com/office/drawing/2014/main" id="{025FDED6-D952-4103-AD88-A3583928E68E}"/>
              </a:ext>
            </a:extLst>
          </p:cNvPr>
          <p:cNvSpPr txBox="1"/>
          <p:nvPr/>
        </p:nvSpPr>
        <p:spPr>
          <a:xfrm>
            <a:off x="685800" y="5386410"/>
            <a:ext cx="7048501" cy="1970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“…there never was a straight line, yet with normal and linear assumptions, known to be false, he can often derive results which match…”</a:t>
            </a:r>
          </a:p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			 		-George E. P. Box</a:t>
            </a:r>
            <a:endParaRPr lang="en-US" sz="2800" b="1" u="none" spc="-60" dirty="0">
              <a:solidFill>
                <a:srgbClr val="FFFFFF"/>
              </a:solidFill>
              <a:latin typeface="Corbel Light" panose="020B03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4448F09-5614-45E1-A688-7AF9A4F1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792" y="100460"/>
            <a:ext cx="5817676" cy="100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684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5834" y="4359153"/>
            <a:ext cx="13255464" cy="986979"/>
            <a:chOff x="0" y="0"/>
            <a:chExt cx="17673953" cy="1315972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17673953" cy="1315972"/>
              <a:chOff x="0" y="0"/>
              <a:chExt cx="72149153" cy="53721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14915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72149153" h="5372100">
                    <a:moveTo>
                      <a:pt x="705984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70598481" y="5372100"/>
                    </a:lnTo>
                    <a:lnTo>
                      <a:pt x="72149153" y="2686050"/>
                    </a:lnTo>
                    <a:lnTo>
                      <a:pt x="70598481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564500" y="398088"/>
              <a:ext cx="13706169" cy="542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>
                  <a:solidFill>
                    <a:srgbClr val="FFFFFF"/>
                  </a:solidFill>
                  <a:latin typeface="Fira Sans Medium Bold"/>
                </a:rPr>
                <a:t>Normality </a:t>
              </a: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of </a:t>
              </a:r>
              <a:r>
                <a:rPr lang="en-US" sz="3200" u="none" spc="78" dirty="0">
                  <a:solidFill>
                    <a:srgbClr val="FFFFFF"/>
                  </a:solidFill>
                  <a:latin typeface="Fira Sans Medium Bold"/>
                </a:rPr>
                <a:t>errors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095375"/>
            <a:ext cx="11181309" cy="109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1836B2"/>
                </a:solidFill>
                <a:latin typeface="Fira Sans Medium Bold"/>
              </a:rPr>
              <a:t>Sequence of Verification</a:t>
            </a:r>
          </a:p>
        </p:txBody>
      </p:sp>
      <p:sp>
        <p:nvSpPr>
          <p:cNvPr id="18" name="AutoShape 18"/>
          <p:cNvSpPr/>
          <p:nvPr/>
        </p:nvSpPr>
        <p:spPr>
          <a:xfrm>
            <a:off x="-179299" y="9979101"/>
            <a:ext cx="18646597" cy="498399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id="19" name="Group 2">
            <a:extLst>
              <a:ext uri="{FF2B5EF4-FFF2-40B4-BE49-F238E27FC236}">
                <a16:creationId xmlns="" xmlns:a16="http://schemas.microsoft.com/office/drawing/2014/main" id="{78A7AAA9-9F7A-4F25-A72D-72639138599C}"/>
              </a:ext>
            </a:extLst>
          </p:cNvPr>
          <p:cNvGrpSpPr/>
          <p:nvPr/>
        </p:nvGrpSpPr>
        <p:grpSpPr>
          <a:xfrm>
            <a:off x="5951898" y="6244966"/>
            <a:ext cx="13255464" cy="986979"/>
            <a:chOff x="0" y="0"/>
            <a:chExt cx="17673953" cy="1315972"/>
          </a:xfrm>
        </p:grpSpPr>
        <p:grpSp>
          <p:nvGrpSpPr>
            <p:cNvPr id="20" name="Group 3">
              <a:extLst>
                <a:ext uri="{FF2B5EF4-FFF2-40B4-BE49-F238E27FC236}">
                  <a16:creationId xmlns="" xmlns:a16="http://schemas.microsoft.com/office/drawing/2014/main" id="{FECD0B3F-1C1A-4FF9-94C1-A57A97AACFC6}"/>
                </a:ext>
              </a:extLst>
            </p:cNvPr>
            <p:cNvGrpSpPr/>
            <p:nvPr/>
          </p:nvGrpSpPr>
          <p:grpSpPr>
            <a:xfrm rot="-10800000">
              <a:off x="0" y="0"/>
              <a:ext cx="17673953" cy="1315972"/>
              <a:chOff x="0" y="0"/>
              <a:chExt cx="72149153" cy="5372100"/>
            </a:xfrm>
          </p:grpSpPr>
          <p:sp>
            <p:nvSpPr>
              <p:cNvPr id="22" name="Freeform 4">
                <a:extLst>
                  <a:ext uri="{FF2B5EF4-FFF2-40B4-BE49-F238E27FC236}">
                    <a16:creationId xmlns="" xmlns:a16="http://schemas.microsoft.com/office/drawing/2014/main" id="{26792968-C845-4F2E-B6E6-F05C15F9C76D}"/>
                  </a:ext>
                </a:extLst>
              </p:cNvPr>
              <p:cNvSpPr/>
              <p:nvPr/>
            </p:nvSpPr>
            <p:spPr>
              <a:xfrm>
                <a:off x="0" y="0"/>
                <a:ext cx="7214915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72149153" h="5372100">
                    <a:moveTo>
                      <a:pt x="705984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70598481" y="5372100"/>
                    </a:lnTo>
                    <a:lnTo>
                      <a:pt x="72149153" y="2686050"/>
                    </a:lnTo>
                    <a:lnTo>
                      <a:pt x="70598481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21" name="TextBox 5">
              <a:extLst>
                <a:ext uri="{FF2B5EF4-FFF2-40B4-BE49-F238E27FC236}">
                  <a16:creationId xmlns="" xmlns:a16="http://schemas.microsoft.com/office/drawing/2014/main" id="{F8FA026D-5711-40E5-A703-C34FB8A57BD6}"/>
                </a:ext>
              </a:extLst>
            </p:cNvPr>
            <p:cNvSpPr txBox="1"/>
            <p:nvPr/>
          </p:nvSpPr>
          <p:spPr>
            <a:xfrm>
              <a:off x="1827101" y="386715"/>
              <a:ext cx="14835300" cy="54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D9365BA7-4868-4A40-B9F8-EB25BF1C8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" y="3040380"/>
            <a:ext cx="1021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We have checked for 2 of the assumptions: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220536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Normality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=""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3733800" y="2269712"/>
            <a:ext cx="5943600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4400" u="none" dirty="0" smtClean="0">
                <a:solidFill>
                  <a:srgbClr val="1836B2"/>
                </a:solidFill>
                <a:latin typeface="Fira Sans Medium Bold"/>
              </a:rPr>
              <a:t>Dynamic Variables</a:t>
            </a:r>
            <a:endParaRPr lang="en-US" sz="4400" u="none" dirty="0">
              <a:solidFill>
                <a:srgbClr val="1836B2"/>
              </a:solidFill>
              <a:latin typeface="Fira Sans Medium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90900"/>
            <a:ext cx="12268200" cy="6490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54000" y="4521768"/>
            <a:ext cx="495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We </a:t>
            </a:r>
            <a:r>
              <a:rPr lang="en-US" sz="4000" b="1" dirty="0"/>
              <a:t>can visually conclude that the normality assumption does not </a:t>
            </a:r>
            <a:r>
              <a:rPr lang="en-US" sz="4000" b="1" dirty="0" smtClean="0"/>
              <a:t>hold.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xmlns="" val="23548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Normality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=""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4343400" y="2327863"/>
            <a:ext cx="495300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 smtClean="0">
                <a:solidFill>
                  <a:srgbClr val="1836B2"/>
                </a:solidFill>
                <a:latin typeface="Fira Sans Medium Bold"/>
              </a:rPr>
              <a:t>Static Variables</a:t>
            </a:r>
            <a:endParaRPr lang="en-US" sz="4400" u="none" dirty="0">
              <a:solidFill>
                <a:srgbClr val="1836B2"/>
              </a:solidFill>
              <a:latin typeface="Fira Sans Medium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8500"/>
            <a:ext cx="12192000" cy="64289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258800" y="4759117"/>
            <a:ext cx="518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We </a:t>
            </a:r>
            <a:r>
              <a:rPr lang="en-US" sz="4000" b="1" dirty="0"/>
              <a:t>can visually conclude that the normality assumption does not </a:t>
            </a:r>
            <a:r>
              <a:rPr lang="en-US" sz="4000" b="1" dirty="0" smtClean="0"/>
              <a:t>hold.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xmlns="" val="23429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="" xmlns:a16="http://schemas.microsoft.com/office/drawing/2014/main" id="{7154E0BC-D67E-43A1-B32B-F6E87B5E3735}"/>
              </a:ext>
            </a:extLst>
          </p:cNvPr>
          <p:cNvGrpSpPr/>
          <p:nvPr/>
        </p:nvGrpSpPr>
        <p:grpSpPr>
          <a:xfrm>
            <a:off x="9451167" y="175520"/>
            <a:ext cx="15504779" cy="10629900"/>
            <a:chOff x="0" y="0"/>
            <a:chExt cx="6679670" cy="5372100"/>
          </a:xfrm>
        </p:grpSpPr>
        <p:sp>
          <p:nvSpPr>
            <p:cNvPr id="16" name="Freeform 3">
              <a:extLst>
                <a:ext uri="{FF2B5EF4-FFF2-40B4-BE49-F238E27FC236}">
                  <a16:creationId xmlns="" xmlns:a16="http://schemas.microsoft.com/office/drawing/2014/main" id="{D02A3D62-F9A6-4B66-851F-3CF43F4B3571}"/>
                </a:ext>
              </a:extLst>
            </p:cNvPr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Normality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=""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Shapiro - Wilk Test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87ACFF7F-CF25-4D0B-BA7D-FD014F89F953}"/>
                  </a:ext>
                </a:extLst>
              </p:cNvPr>
              <p:cNvSpPr txBox="1"/>
              <p:nvPr/>
            </p:nvSpPr>
            <p:spPr>
              <a:xfrm>
                <a:off x="1084443" y="4150691"/>
                <a:ext cx="9058979" cy="5277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 smtClean="0">
                    <a:latin typeface="Bahnschrift SemiLight" panose="020B0502040204020203" pitchFamily="34" charset="0"/>
                  </a:rPr>
                  <a:t>Null hypothesis: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Bahnschrift SemiLight" panose="020B0502040204020203" pitchFamily="34" charset="0"/>
                  </a:rPr>
                  <a:t>The errors follow normal distribution</a:t>
                </a:r>
              </a:p>
              <a:p>
                <a:pPr>
                  <a:lnSpc>
                    <a:spcPct val="150000"/>
                  </a:lnSpc>
                </a:pPr>
                <a:endParaRPr lang="en-US" sz="2800" dirty="0">
                  <a:latin typeface="Bahnschrift SemiLight" panose="020B050204020402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latin typeface="Bahnschrift SemiLight" panose="020B0502040204020203" pitchFamily="34" charset="0"/>
                  </a:rPr>
                  <a:t>Alternative Hypothesis: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Bahnschrift SemiLight" panose="020B0502040204020203" pitchFamily="34" charset="0"/>
                  </a:rPr>
                  <a:t>The errors does not follow normal </a:t>
                </a:r>
                <a:r>
                  <a:rPr lang="en-US" sz="2800" dirty="0" smtClean="0">
                    <a:latin typeface="Bahnschrift SemiLight" panose="020B0502040204020203" pitchFamily="34" charset="0"/>
                  </a:rPr>
                  <a:t>distribution</a:t>
                </a:r>
              </a:p>
              <a:p>
                <a:pPr>
                  <a:lnSpc>
                    <a:spcPct val="150000"/>
                  </a:lnSpc>
                </a:pPr>
                <a:endParaRPr lang="en-US" sz="2800" dirty="0">
                  <a:latin typeface="Bahnschrift SemiLight" panose="020B050204020402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Bahnschrift SemiLight" panose="020B0502040204020203" pitchFamily="34" charset="0"/>
                  </a:rPr>
                  <a:t>p – Value </a:t>
                </a:r>
                <a:r>
                  <a:rPr lang="en-US" sz="2800" dirty="0" smtClean="0">
                    <a:latin typeface="Bahnschrift SemiLight" panose="020B0502040204020203" pitchFamily="34" charset="0"/>
                  </a:rPr>
                  <a:t>= </a:t>
                </a:r>
                <a:r>
                  <a:rPr lang="en-IN" sz="2800" b="1" dirty="0" smtClean="0">
                    <a:latin typeface="Bahnschrift Light" panose="020B0502040204020203" pitchFamily="34" charset="0"/>
                  </a:rPr>
                  <a:t>0.04 [for Dynamic Variables]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800" b="1" dirty="0" smtClean="0">
                    <a:latin typeface="Bahnschrift Light" panose="020B0502040204020203" pitchFamily="34" charset="0"/>
                  </a:rPr>
                  <a:t>p – Value = 6.25*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𝟏𝟔</m:t>
                        </m:r>
                      </m:sup>
                    </m:sSup>
                  </m:oMath>
                </a14:m>
                <a:r>
                  <a:rPr lang="en-IN" sz="2800" b="1" dirty="0" smtClean="0">
                    <a:latin typeface="Bahnschrift Light" panose="020B0502040204020203" pitchFamily="34" charset="0"/>
                  </a:rPr>
                  <a:t> [for Static Variables]</a:t>
                </a:r>
                <a:endParaRPr lang="en-US" sz="2800" dirty="0">
                  <a:latin typeface="Bahnschrift Light" panose="020B0502040204020203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7ACFF7F-CF25-4D0B-BA7D-FD014F89F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443" y="4150691"/>
                <a:ext cx="9058979" cy="5277599"/>
              </a:xfrm>
              <a:prstGeom prst="rect">
                <a:avLst/>
              </a:prstGeom>
              <a:blipFill rotWithShape="0">
                <a:blip r:embed="rId3"/>
                <a:stretch>
                  <a:fillRect l="-1413" b="-5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75266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=""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7500297" y="2256546"/>
            <a:ext cx="3944757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 smtClean="0">
                <a:solidFill>
                  <a:srgbClr val="1836B2"/>
                </a:solidFill>
                <a:latin typeface="Fira Sans Medium Bold"/>
              </a:rPr>
              <a:t>Residual Plot</a:t>
            </a:r>
            <a:endParaRPr lang="en-US" sz="4400" u="none" dirty="0">
              <a:solidFill>
                <a:srgbClr val="1836B2"/>
              </a:solidFill>
              <a:latin typeface="Fira Sans Medium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06370"/>
            <a:ext cx="13622157" cy="63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39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="" xmlns:a16="http://schemas.microsoft.com/office/drawing/2014/main" id="{7154E0BC-D67E-43A1-B32B-F6E87B5E3735}"/>
              </a:ext>
            </a:extLst>
          </p:cNvPr>
          <p:cNvGrpSpPr/>
          <p:nvPr/>
        </p:nvGrpSpPr>
        <p:grpSpPr>
          <a:xfrm>
            <a:off x="9451167" y="175520"/>
            <a:ext cx="15504779" cy="10629900"/>
            <a:chOff x="0" y="0"/>
            <a:chExt cx="6679670" cy="5372100"/>
          </a:xfrm>
        </p:grpSpPr>
        <p:sp>
          <p:nvSpPr>
            <p:cNvPr id="16" name="Freeform 3">
              <a:extLst>
                <a:ext uri="{FF2B5EF4-FFF2-40B4-BE49-F238E27FC236}">
                  <a16:creationId xmlns="" xmlns:a16="http://schemas.microsoft.com/office/drawing/2014/main" id="{D02A3D62-F9A6-4B66-851F-3CF43F4B3571}"/>
                </a:ext>
              </a:extLst>
            </p:cNvPr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=""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Breusch - Pagan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7ACFF7F-CF25-4D0B-BA7D-FD014F89F953}"/>
              </a:ext>
            </a:extLst>
          </p:cNvPr>
          <p:cNvSpPr txBox="1"/>
          <p:nvPr/>
        </p:nvSpPr>
        <p:spPr>
          <a:xfrm>
            <a:off x="1084443" y="4150691"/>
            <a:ext cx="981215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Null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Errors are homoscedastic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Alternative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Errors are heteroscedastic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p – Value = </a:t>
            </a:r>
            <a:r>
              <a:rPr lang="en-IN" sz="2800" dirty="0">
                <a:latin typeface="Bahnschrift Light" panose="020B0502040204020203" pitchFamily="34" charset="0"/>
              </a:rPr>
              <a:t>0.00767</a:t>
            </a:r>
            <a:r>
              <a:rPr lang="en-IN" sz="2800" b="1" dirty="0" smtClean="0">
                <a:latin typeface="Bahnschrift Light" panose="020B0502040204020203" pitchFamily="34" charset="0"/>
              </a:rPr>
              <a:t> </a:t>
            </a:r>
            <a:r>
              <a:rPr lang="en-IN" sz="2800" b="1" dirty="0">
                <a:latin typeface="Bahnschrift Light" panose="020B0502040204020203" pitchFamily="34" charset="0"/>
              </a:rPr>
              <a:t>[for Dynamic Variables]</a:t>
            </a:r>
          </a:p>
          <a:p>
            <a:pPr>
              <a:lnSpc>
                <a:spcPct val="150000"/>
              </a:lnSpc>
            </a:pPr>
            <a:r>
              <a:rPr lang="en-IN" sz="2800" b="1" dirty="0">
                <a:latin typeface="Bahnschrift Light" panose="020B0502040204020203" pitchFamily="34" charset="0"/>
              </a:rPr>
              <a:t>p – Value = </a:t>
            </a:r>
            <a:r>
              <a:rPr lang="en-IN" sz="2800" dirty="0">
                <a:latin typeface="Bahnschrift Light" panose="020B0502040204020203" pitchFamily="34" charset="0"/>
              </a:rPr>
              <a:t>0.0001794</a:t>
            </a:r>
            <a:r>
              <a:rPr lang="en-IN" sz="2800" b="1" dirty="0" smtClean="0">
                <a:latin typeface="Bahnschrift Light" panose="020B0502040204020203" pitchFamily="34" charset="0"/>
              </a:rPr>
              <a:t> </a:t>
            </a:r>
            <a:r>
              <a:rPr lang="en-IN" sz="2800" b="1" dirty="0">
                <a:latin typeface="Bahnschrift Light" panose="020B0502040204020203" pitchFamily="34" charset="0"/>
              </a:rPr>
              <a:t>[for Static Variables]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43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="" xmlns:a16="http://schemas.microsoft.com/office/drawing/2014/main" id="{7154E0BC-D67E-43A1-B32B-F6E87B5E3735}"/>
              </a:ext>
            </a:extLst>
          </p:cNvPr>
          <p:cNvGrpSpPr/>
          <p:nvPr/>
        </p:nvGrpSpPr>
        <p:grpSpPr>
          <a:xfrm>
            <a:off x="9451167" y="175520"/>
            <a:ext cx="15504779" cy="10629900"/>
            <a:chOff x="0" y="0"/>
            <a:chExt cx="6679670" cy="5372100"/>
          </a:xfrm>
        </p:grpSpPr>
        <p:sp>
          <p:nvSpPr>
            <p:cNvPr id="16" name="Freeform 3">
              <a:extLst>
                <a:ext uri="{FF2B5EF4-FFF2-40B4-BE49-F238E27FC236}">
                  <a16:creationId xmlns="" xmlns:a16="http://schemas.microsoft.com/office/drawing/2014/main" id="{D02A3D62-F9A6-4B66-851F-3CF43F4B3571}"/>
                </a:ext>
              </a:extLst>
            </p:cNvPr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 smtClean="0">
                  <a:solidFill>
                    <a:srgbClr val="FFFFFF"/>
                  </a:solidFill>
                  <a:latin typeface="Fira Sans Medium Bold"/>
                </a:rPr>
                <a:t>Summary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=""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203805" y="2690923"/>
            <a:ext cx="8077200" cy="5642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dirty="0">
                <a:latin typeface="Bahnschrift SemiLight" panose="020B0502040204020203" pitchFamily="34" charset="0"/>
              </a:rPr>
              <a:t>Errors are </a:t>
            </a:r>
            <a:r>
              <a:rPr lang="en-US" sz="3200" u="none" dirty="0" smtClean="0">
                <a:latin typeface="Bahnschrift SemiLight" panose="020B0502040204020203" pitchFamily="34" charset="0"/>
              </a:rPr>
              <a:t>not normally </a:t>
            </a:r>
            <a:r>
              <a:rPr lang="en-US" sz="3200" u="none" dirty="0">
                <a:latin typeface="Bahnschrift SemiLight" panose="020B0502040204020203" pitchFamily="34" charset="0"/>
              </a:rPr>
              <a:t>distributed.</a:t>
            </a:r>
          </a:p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Light" panose="020B0502040204020203" pitchFamily="34" charset="0"/>
              </a:rPr>
              <a:t>Errors are </a:t>
            </a:r>
            <a:r>
              <a:rPr lang="en-US" sz="3200" dirty="0" smtClean="0">
                <a:latin typeface="Bahnschrift SemiLight" panose="020B0502040204020203" pitchFamily="34" charset="0"/>
              </a:rPr>
              <a:t>not homoscedastic</a:t>
            </a:r>
            <a:r>
              <a:rPr lang="en-US" sz="3200" dirty="0">
                <a:latin typeface="Bahnschrift SemiLight" panose="020B0502040204020203" pitchFamily="34" charset="0"/>
              </a:rPr>
              <a:t>.</a:t>
            </a:r>
          </a:p>
          <a:p>
            <a:pPr lvl="0" algn="just">
              <a:lnSpc>
                <a:spcPts val="8800"/>
              </a:lnSpc>
              <a:spcBef>
                <a:spcPct val="0"/>
              </a:spcBef>
            </a:pPr>
            <a:r>
              <a:rPr lang="en-US" sz="3200" u="none" dirty="0" smtClean="0">
                <a:latin typeface="Bahnschrift SemiLight" panose="020B0502040204020203" pitchFamily="34" charset="0"/>
              </a:rPr>
              <a:t>Hence, we cannot use Linear Regression and we will fit </a:t>
            </a:r>
            <a:r>
              <a:rPr lang="en-US" sz="3200" dirty="0">
                <a:latin typeface="Bahnschrift SemiLight" panose="020B0502040204020203" pitchFamily="34" charset="0"/>
              </a:rPr>
              <a:t>non-linear models for feature </a:t>
            </a:r>
            <a:r>
              <a:rPr lang="en-US" sz="3200" dirty="0" smtClean="0">
                <a:latin typeface="Bahnschrift SemiLight" panose="020B0502040204020203" pitchFamily="34" charset="0"/>
              </a:rPr>
              <a:t>selection.</a:t>
            </a:r>
            <a:endParaRPr lang="en-US" sz="3200" u="none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53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00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399" y="1754035"/>
            <a:ext cx="8177065" cy="4102247"/>
            <a:chOff x="-1" y="-825807"/>
            <a:chExt cx="8921059" cy="546966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25807"/>
              <a:ext cx="8674156" cy="14911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endParaRPr lang="en-US" sz="54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="" xmlns:a16="http://schemas.microsoft.com/office/drawing/2014/main" id="{798B0D10-DA8F-4D8A-9435-1ABD6A3489AF}"/>
              </a:ext>
            </a:extLst>
          </p:cNvPr>
          <p:cNvSpPr txBox="1"/>
          <p:nvPr/>
        </p:nvSpPr>
        <p:spPr>
          <a:xfrm>
            <a:off x="533400" y="2923259"/>
            <a:ext cx="7887253" cy="230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Regression  </a:t>
            </a:r>
          </a:p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Fira Sans Medium Bold"/>
              </a:rPr>
              <a:t> </a:t>
            </a: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    Trees</a:t>
            </a:r>
            <a:endParaRPr lang="en-US" sz="9600" dirty="0">
              <a:solidFill>
                <a:srgbClr val="FFFFFF"/>
              </a:solidFill>
              <a:latin typeface="Fira Sans Medium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29800" y="2103008"/>
            <a:ext cx="8301808" cy="700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444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 smtClean="0">
                  <a:solidFill>
                    <a:srgbClr val="FFFFFF"/>
                  </a:solidFill>
                  <a:latin typeface="Fira Sans Medium Bold"/>
                </a:rPr>
                <a:t>Key </a:t>
              </a:r>
              <a:r>
                <a:rPr lang="en-US" sz="8000" dirty="0">
                  <a:solidFill>
                    <a:srgbClr val="FFFFFF"/>
                  </a:solidFill>
                  <a:latin typeface="Fira Sans Medium Bold"/>
                </a:rPr>
                <a:t>Points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2698523"/>
            <a:ext cx="17221200" cy="738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 smtClean="0"/>
              <a:t> It is a flowchart like structure </a:t>
            </a:r>
            <a:r>
              <a:rPr lang="en-US" sz="4000" dirty="0"/>
              <a:t>where internal nodes represent the features of a dataset, </a:t>
            </a:r>
            <a:r>
              <a:rPr lang="en-US" sz="4000" dirty="0" smtClean="0"/>
              <a:t>branches represent </a:t>
            </a:r>
            <a:r>
              <a:rPr lang="en-US" sz="4000" dirty="0"/>
              <a:t>the decision rules and each leaf node represents the </a:t>
            </a:r>
            <a:r>
              <a:rPr lang="en-US" sz="4000" dirty="0" smtClean="0"/>
              <a:t>outcome.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4000" dirty="0" smtClean="0"/>
              <a:t>It is a supervised Machine Learning Algorithm.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 The algorithm recursively splits the data into subsets based on the most significant attribute or feature</a:t>
            </a:r>
            <a:r>
              <a:rPr lang="en-US" sz="4000" dirty="0" smtClean="0"/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 The splitting is done in a way that minimizes the variance of the target variable within each subset.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259573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-685800" y="419100"/>
            <a:ext cx="7924800" cy="1214812"/>
            <a:chOff x="54788" y="0"/>
            <a:chExt cx="21902760" cy="2269289"/>
          </a:xfrm>
          <a:solidFill>
            <a:srgbClr val="A066CB"/>
          </a:solidFill>
        </p:grpSpPr>
        <p:grpSp>
          <p:nvGrpSpPr>
            <p:cNvPr id="38" name="Group 38"/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28356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    Study </a:t>
            </a:r>
            <a:r>
              <a:rPr lang="en-US" sz="4800" b="1" dirty="0" smtClean="0">
                <a:solidFill>
                  <a:schemeClr val="bg1"/>
                </a:solidFill>
              </a:rPr>
              <a:t>Area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7F69E4-3862-4D22-9D94-CB0BC8CDC8BA}"/>
              </a:ext>
            </a:extLst>
          </p:cNvPr>
          <p:cNvSpPr txBox="1"/>
          <p:nvPr/>
        </p:nvSpPr>
        <p:spPr>
          <a:xfrm>
            <a:off x="838200" y="503499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Aim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2570FCD3-381C-00BA-FC28-04874F717C42}"/>
              </a:ext>
            </a:extLst>
          </p:cNvPr>
          <p:cNvSpPr txBox="1">
            <a:spLocks/>
          </p:cNvSpPr>
          <p:nvPr/>
        </p:nvSpPr>
        <p:spPr>
          <a:xfrm>
            <a:off x="4500530" y="500030"/>
            <a:ext cx="10353761" cy="121444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Shishper Glacier</a:t>
            </a:r>
            <a:b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(Hassanabad, Hunza Valley)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4A837CC-459B-DF32-125D-E13B0FDEC3FC}"/>
              </a:ext>
            </a:extLst>
          </p:cNvPr>
          <p:cNvSpPr txBox="1"/>
          <p:nvPr/>
        </p:nvSpPr>
        <p:spPr>
          <a:xfrm>
            <a:off x="12358710" y="1643038"/>
            <a:ext cx="5736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Repeated</a:t>
            </a:r>
            <a:r>
              <a:rPr lang="en-US" sz="2400" dirty="0"/>
              <a:t> GLOF events related </a:t>
            </a:r>
          </a:p>
          <a:p>
            <a:pPr algn="ctr"/>
            <a:r>
              <a:rPr lang="en-IN" sz="2400" dirty="0"/>
              <a:t>to widespread destruction</a:t>
            </a:r>
          </a:p>
          <a:p>
            <a:pPr algn="ctr"/>
            <a:r>
              <a:rPr lang="en-IN" sz="2400" dirty="0"/>
              <a:t>at </a:t>
            </a:r>
            <a:r>
              <a:rPr lang="en-IN" sz="2400" b="1" dirty="0"/>
              <a:t>Shishper</a:t>
            </a:r>
            <a:r>
              <a:rPr lang="en-IN" sz="2400" dirty="0"/>
              <a:t>, Gilgit-Baltistan, </a:t>
            </a:r>
          </a:p>
          <a:p>
            <a:pPr algn="ctr"/>
            <a:r>
              <a:rPr lang="en-IN" sz="2400" dirty="0"/>
              <a:t>Karakoram Range </a:t>
            </a:r>
          </a:p>
          <a:p>
            <a:pPr algn="ctr"/>
            <a:r>
              <a:rPr lang="en-IN" sz="2400" b="0" i="0" u="none" strike="noStrike" dirty="0">
                <a:effectLst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36°26.4′N </a:t>
            </a:r>
            <a:r>
              <a:rPr lang="en-IN" sz="2400" b="0" i="0" u="none" strike="noStrike" dirty="0" smtClean="0">
                <a:effectLst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, 74°40.9′E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35F60C7-F754-21F5-2C90-C1B0AC24AAD6}"/>
              </a:ext>
            </a:extLst>
          </p:cNvPr>
          <p:cNvSpPr txBox="1"/>
          <p:nvPr/>
        </p:nvSpPr>
        <p:spPr>
          <a:xfrm>
            <a:off x="142812" y="8040267"/>
            <a:ext cx="45343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Reported Dates (Last 5 years)</a:t>
            </a:r>
          </a:p>
          <a:p>
            <a:r>
              <a:rPr lang="en-US" sz="2800" dirty="0"/>
              <a:t>&gt; May, 2017</a:t>
            </a:r>
          </a:p>
          <a:p>
            <a:r>
              <a:rPr lang="en-US" sz="2800" dirty="0"/>
              <a:t>&gt; 22-23</a:t>
            </a:r>
            <a:r>
              <a:rPr lang="en-US" sz="2800" baseline="30000" dirty="0"/>
              <a:t>rd</a:t>
            </a:r>
            <a:r>
              <a:rPr lang="en-US" sz="2800" dirty="0"/>
              <a:t> June, 2019</a:t>
            </a:r>
          </a:p>
          <a:p>
            <a:r>
              <a:rPr lang="en-US" sz="2800" dirty="0"/>
              <a:t>&gt; 29</a:t>
            </a:r>
            <a:r>
              <a:rPr lang="en-US" sz="2800" baseline="30000" dirty="0"/>
              <a:t>th</a:t>
            </a:r>
            <a:r>
              <a:rPr lang="en-US" sz="2800" dirty="0"/>
              <a:t> May, 2020</a:t>
            </a:r>
          </a:p>
          <a:p>
            <a:r>
              <a:rPr lang="en-US" sz="2800" dirty="0"/>
              <a:t>&gt; 07</a:t>
            </a:r>
            <a:r>
              <a:rPr lang="en-US" sz="2800" baseline="30000" dirty="0"/>
              <a:t>th</a:t>
            </a:r>
            <a:r>
              <a:rPr lang="en-US" sz="2800" dirty="0"/>
              <a:t> May, 2022</a:t>
            </a:r>
            <a:endParaRPr lang="en-IN" sz="28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/>
          <a:srcRect t="1654"/>
          <a:stretch>
            <a:fillRect/>
          </a:stretch>
        </p:blipFill>
        <p:spPr bwMode="auto">
          <a:xfrm>
            <a:off x="214249" y="1857352"/>
            <a:ext cx="9890195" cy="600079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13502D0-5E2B-DE14-265A-75FC1D0A6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206" y="3571864"/>
            <a:ext cx="6414640" cy="66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14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 smtClean="0">
                  <a:solidFill>
                    <a:srgbClr val="FFFFFF"/>
                  </a:solidFill>
                  <a:latin typeface="Fira Sans Medium Bold"/>
                </a:rPr>
                <a:t>Disadvantages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1814" y="3390900"/>
            <a:ext cx="123139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 smtClean="0"/>
              <a:t> Regression tree is non-robust which means that </a:t>
            </a:r>
            <a:r>
              <a:rPr lang="en-US" sz="4000" dirty="0"/>
              <a:t>a small change </a:t>
            </a:r>
            <a:r>
              <a:rPr lang="en-US" sz="4000" dirty="0" smtClean="0"/>
              <a:t>in </a:t>
            </a:r>
            <a:r>
              <a:rPr lang="en-US" sz="4000" dirty="0"/>
              <a:t>the data </a:t>
            </a:r>
            <a:r>
              <a:rPr lang="en-US" sz="4000" dirty="0" smtClean="0"/>
              <a:t>can cause </a:t>
            </a:r>
            <a:r>
              <a:rPr lang="en-US" sz="4000" dirty="0"/>
              <a:t>a large change in the final estimated tree.</a:t>
            </a:r>
            <a:endParaRPr lang="en-IN" sz="4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/>
              <a:t> </a:t>
            </a:r>
            <a:r>
              <a:rPr lang="en-IN" sz="4000" dirty="0" smtClean="0"/>
              <a:t>   It can cause </a:t>
            </a:r>
            <a:r>
              <a:rPr lang="en-IN" sz="4000" dirty="0" err="1" smtClean="0"/>
              <a:t>overfitting</a:t>
            </a:r>
            <a:r>
              <a:rPr lang="en-IN" sz="4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IN" sz="4000" dirty="0" smtClean="0"/>
              <a:t>      Hence, we look now for a better model.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29857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00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399" y="1754035"/>
            <a:ext cx="8177065" cy="4102247"/>
            <a:chOff x="-1" y="-825807"/>
            <a:chExt cx="8921059" cy="546966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25807"/>
              <a:ext cx="8674156" cy="14911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endParaRPr lang="en-US" sz="54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="" xmlns:a16="http://schemas.microsoft.com/office/drawing/2014/main" id="{798B0D10-DA8F-4D8A-9435-1ABD6A3489AF}"/>
              </a:ext>
            </a:extLst>
          </p:cNvPr>
          <p:cNvSpPr txBox="1"/>
          <p:nvPr/>
        </p:nvSpPr>
        <p:spPr>
          <a:xfrm>
            <a:off x="533400" y="2923259"/>
            <a:ext cx="7887253" cy="230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Random</a:t>
            </a:r>
          </a:p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   Forest</a:t>
            </a:r>
            <a:endParaRPr lang="en-US" sz="9600" dirty="0">
              <a:solidFill>
                <a:srgbClr val="FFFFFF"/>
              </a:solidFill>
              <a:latin typeface="Fira Sans Medium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599" y="1943100"/>
            <a:ext cx="864200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22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 smtClean="0">
                  <a:solidFill>
                    <a:srgbClr val="FFFFFF"/>
                  </a:solidFill>
                  <a:latin typeface="Fira Sans Medium Bold"/>
                </a:rPr>
                <a:t>Key Points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02" y="2698523"/>
            <a:ext cx="1396100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 It is </a:t>
            </a:r>
            <a:r>
              <a:rPr lang="en-US" sz="4000" dirty="0"/>
              <a:t>an ensemble learning method that combines </a:t>
            </a:r>
            <a:r>
              <a:rPr lang="en-US" sz="4000" dirty="0" smtClean="0"/>
              <a:t>multiple regression </a:t>
            </a:r>
            <a:r>
              <a:rPr lang="en-US" sz="4000" dirty="0"/>
              <a:t>trees </a:t>
            </a:r>
            <a:r>
              <a:rPr lang="en-US" sz="4000" dirty="0" smtClean="0"/>
              <a:t>to  make a </a:t>
            </a:r>
            <a:r>
              <a:rPr lang="en-US" sz="4000" dirty="0"/>
              <a:t>prediction</a:t>
            </a:r>
            <a:r>
              <a:rPr lang="en-US" sz="4000" dirty="0" smtClean="0"/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/>
              <a:t>The </a:t>
            </a:r>
            <a:r>
              <a:rPr lang="en-US" sz="4000" dirty="0"/>
              <a:t>regression</a:t>
            </a:r>
            <a:r>
              <a:rPr lang="en-IN" sz="4000" dirty="0" smtClean="0"/>
              <a:t> </a:t>
            </a:r>
            <a:r>
              <a:rPr lang="en-US" sz="4000" dirty="0" smtClean="0"/>
              <a:t>trees </a:t>
            </a:r>
            <a:r>
              <a:rPr lang="en-US" sz="4000" dirty="0"/>
              <a:t>are created by drawing a subset of training samples with replacement, called </a:t>
            </a:r>
            <a:r>
              <a:rPr lang="en-US" sz="4000" b="1" dirty="0" smtClean="0"/>
              <a:t>bagging.</a:t>
            </a:r>
            <a:r>
              <a:rPr lang="en-US" sz="4000" dirty="0" smtClean="0"/>
              <a:t>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 Each regression tree in a random forest is built using a different subset of the training data and a different subset of the features</a:t>
            </a:r>
            <a:r>
              <a:rPr lang="en-US" sz="4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0441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What’s Next ??..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9200" y="3086100"/>
            <a:ext cx="13411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B</a:t>
            </a:r>
            <a:r>
              <a:rPr lang="en-US" sz="4000" dirty="0" smtClean="0"/>
              <a:t>oosting </a:t>
            </a:r>
            <a:r>
              <a:rPr lang="en-US" sz="4000" dirty="0"/>
              <a:t>trees can </a:t>
            </a:r>
            <a:r>
              <a:rPr lang="en-US" sz="4000" dirty="0" smtClean="0"/>
              <a:t>be sometimes</a:t>
            </a:r>
            <a:r>
              <a:rPr lang="en-US" sz="4000" dirty="0"/>
              <a:t> more accurate than random forests. Because we train them to correct each other's errors, they're capable of capturing </a:t>
            </a:r>
            <a:r>
              <a:rPr lang="en-US" sz="4000" dirty="0" smtClean="0"/>
              <a:t>complex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 </a:t>
            </a:r>
            <a:r>
              <a:rPr lang="en-US" sz="4000" dirty="0" smtClean="0"/>
              <a:t>    </a:t>
            </a:r>
            <a:r>
              <a:rPr lang="en-US" sz="4000" dirty="0"/>
              <a:t>patterns in the data</a:t>
            </a:r>
            <a:r>
              <a:rPr lang="en-US" sz="4000" dirty="0" smtClean="0"/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4000" dirty="0" smtClean="0"/>
              <a:t>Hence, next we will fit a Boosted model for feature selection.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14300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00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399" y="1754035"/>
            <a:ext cx="8177065" cy="4102247"/>
            <a:chOff x="-1" y="-825807"/>
            <a:chExt cx="8921059" cy="546966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25807"/>
              <a:ext cx="8674156" cy="14911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endParaRPr lang="en-US" sz="54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="" xmlns:a16="http://schemas.microsoft.com/office/drawing/2014/main" id="{798B0D10-DA8F-4D8A-9435-1ABD6A3489AF}"/>
              </a:ext>
            </a:extLst>
          </p:cNvPr>
          <p:cNvSpPr txBox="1"/>
          <p:nvPr/>
        </p:nvSpPr>
        <p:spPr>
          <a:xfrm>
            <a:off x="201059" y="2716541"/>
            <a:ext cx="7887253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Generalized</a:t>
            </a:r>
          </a:p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   Boosting </a:t>
            </a:r>
          </a:p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      Model</a:t>
            </a:r>
            <a:endParaRPr lang="en-US" sz="9600" dirty="0">
              <a:solidFill>
                <a:srgbClr val="FFFFFF"/>
              </a:solidFill>
              <a:latin typeface="Fira Sans Medium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67327" y="2019300"/>
            <a:ext cx="79533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47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Key Points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304" y="2993089"/>
            <a:ext cx="148990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 It repeatedly </a:t>
            </a:r>
            <a:r>
              <a:rPr lang="en-US" sz="4000" dirty="0"/>
              <a:t>fit many decision trees to improve the accuracy of the</a:t>
            </a:r>
          </a:p>
          <a:p>
            <a:pPr>
              <a:lnSpc>
                <a:spcPct val="150000"/>
              </a:lnSpc>
            </a:pPr>
            <a:r>
              <a:rPr lang="en-IN" sz="4000" dirty="0" smtClean="0"/>
              <a:t>      model.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For each new tree in the model the input data are weighted in such a way </a:t>
            </a:r>
            <a:r>
              <a:rPr lang="en-US" sz="4000" dirty="0" smtClean="0"/>
              <a:t>that data </a:t>
            </a:r>
            <a:r>
              <a:rPr lang="en-US" sz="4000" dirty="0"/>
              <a:t>that was poorly modelled by previous trees has a higher probability </a:t>
            </a:r>
            <a:r>
              <a:rPr lang="en-US" sz="4000" dirty="0" smtClean="0"/>
              <a:t>of being </a:t>
            </a:r>
            <a:r>
              <a:rPr lang="en-US" sz="4000" dirty="0"/>
              <a:t>selected in </a:t>
            </a:r>
            <a:r>
              <a:rPr lang="en-US" sz="4000" dirty="0" smtClean="0"/>
              <a:t>the </a:t>
            </a:r>
            <a:r>
              <a:rPr lang="en-IN" sz="4000" dirty="0" smtClean="0"/>
              <a:t>new </a:t>
            </a:r>
            <a:r>
              <a:rPr lang="en-IN" sz="4000" dirty="0"/>
              <a:t>tree.</a:t>
            </a:r>
          </a:p>
        </p:txBody>
      </p:sp>
    </p:spTree>
    <p:extLst>
      <p:ext uri="{BB962C8B-B14F-4D97-AF65-F5344CB8AC3E}">
        <p14:creationId xmlns:p14="http://schemas.microsoft.com/office/powerpoint/2010/main" xmlns="" val="10535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B588FAF-14AE-481E-BAFB-FCA0F4C4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53" y="2429971"/>
            <a:ext cx="9215655" cy="5183806"/>
          </a:xfrm>
          <a:prstGeom prst="rect">
            <a:avLst/>
          </a:prstGeom>
          <a:effectLst>
            <a:softEdge rad="88900"/>
          </a:effectLst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12933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4763" y="2801348"/>
            <a:ext cx="7887253" cy="3276723"/>
            <a:chOff x="-245249" y="540028"/>
            <a:chExt cx="10516337" cy="4103826"/>
          </a:xfrm>
        </p:grpSpPr>
        <p:sp>
          <p:nvSpPr>
            <p:cNvPr id="13" name="TextBox 13"/>
            <p:cNvSpPr txBox="1"/>
            <p:nvPr/>
          </p:nvSpPr>
          <p:spPr>
            <a:xfrm>
              <a:off x="-245249" y="540028"/>
              <a:ext cx="10516337" cy="28564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9000" u="none" dirty="0" smtClean="0">
                  <a:solidFill>
                    <a:srgbClr val="FFFFFF"/>
                  </a:solidFill>
                  <a:latin typeface="Fira Sans Medium Bold"/>
                </a:rPr>
                <a:t>     Feature</a:t>
              </a:r>
            </a:p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9000" u="none" dirty="0" smtClean="0">
                  <a:solidFill>
                    <a:srgbClr val="FFFFFF"/>
                  </a:solidFill>
                  <a:latin typeface="Fira Sans Medium Bold"/>
                </a:rPr>
                <a:t>   Selection</a:t>
              </a:r>
              <a:endParaRPr lang="en-US" sz="9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44C2B13-E6AA-40EA-AD85-EC6A483D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497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FFFFFF"/>
                  </a:solidFill>
                  <a:latin typeface="Fira Sans Medium Bold"/>
                </a:rPr>
                <a:t> </a:t>
              </a:r>
              <a:r>
                <a:rPr lang="en-US" sz="8000" dirty="0" smtClean="0">
                  <a:solidFill>
                    <a:srgbClr val="FFFFFF"/>
                  </a:solidFill>
                  <a:latin typeface="Fira Sans Medium Bold"/>
                </a:rPr>
                <a:t>     </a:t>
              </a: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Note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3390900"/>
            <a:ext cx="1341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We have </a:t>
            </a:r>
            <a:r>
              <a:rPr lang="en-US" sz="4000" dirty="0" smtClean="0"/>
              <a:t>firstly </a:t>
            </a:r>
            <a:r>
              <a:rPr lang="en-US" sz="4000" dirty="0"/>
              <a:t>checked by taking both the static and dynamic variables together in a model for feature selection and found out that only the dynamic variables are coming out significant among them which is quite natural for us to expect</a:t>
            </a:r>
            <a:r>
              <a:rPr lang="en-US" sz="4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637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     Static Variables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72422"/>
            <a:ext cx="10154188" cy="71961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68200" y="4533900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We </a:t>
            </a:r>
            <a:r>
              <a:rPr lang="en-US" sz="3600" b="1" dirty="0"/>
              <a:t>can interpret that Roughness, Slope, Elevation and Aspect are the most significant static variables. 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xmlns="" val="23112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     Dynamic Variables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76500"/>
            <a:ext cx="12496800" cy="767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98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13335000" y="6403296"/>
            <a:ext cx="4647429" cy="1492662"/>
            <a:chOff x="-1329568" y="-357513"/>
            <a:chExt cx="7322694" cy="1990216"/>
          </a:xfrm>
        </p:grpSpPr>
        <p:grpSp>
          <p:nvGrpSpPr>
            <p:cNvPr id="3" name="Group 9"/>
            <p:cNvGrpSpPr/>
            <p:nvPr/>
          </p:nvGrpSpPr>
          <p:grpSpPr>
            <a:xfrm>
              <a:off x="-1329568" y="-357513"/>
              <a:ext cx="7322694" cy="1990216"/>
              <a:chOff x="-3588842" y="-965020"/>
              <a:chExt cx="19765814" cy="5372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3588842" y="-96502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-171199" y="372564"/>
              <a:ext cx="500595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Aspect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6476999" y="8081367"/>
            <a:ext cx="5492020" cy="1612037"/>
            <a:chOff x="192552" y="2027785"/>
            <a:chExt cx="7322694" cy="1990216"/>
          </a:xfrm>
        </p:grpSpPr>
        <p:grpSp>
          <p:nvGrpSpPr>
            <p:cNvPr id="5" name="Group 14"/>
            <p:cNvGrpSpPr/>
            <p:nvPr/>
          </p:nvGrpSpPr>
          <p:grpSpPr>
            <a:xfrm>
              <a:off x="192552" y="2027785"/>
              <a:ext cx="7322694" cy="1990216"/>
              <a:chOff x="519746" y="5473508"/>
              <a:chExt cx="19765814" cy="5372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519746" y="5473508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350922" y="2771711"/>
              <a:ext cx="5005954" cy="502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Elevation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457200" y="6417576"/>
            <a:ext cx="4685251" cy="1492662"/>
            <a:chOff x="-15435" y="0"/>
            <a:chExt cx="7322694" cy="1990216"/>
          </a:xfrm>
        </p:grpSpPr>
        <p:grpSp>
          <p:nvGrpSpPr>
            <p:cNvPr id="8" name="Group 19"/>
            <p:cNvGrpSpPr/>
            <p:nvPr/>
          </p:nvGrpSpPr>
          <p:grpSpPr>
            <a:xfrm>
              <a:off x="-15435" y="0"/>
              <a:ext cx="7322694" cy="1990216"/>
              <a:chOff x="-41662" y="0"/>
              <a:chExt cx="19765814" cy="53721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41662" y="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125670" y="699023"/>
              <a:ext cx="4924271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Slope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 rot="2399684" flipH="1">
            <a:off x="11918605" y="3793509"/>
            <a:ext cx="292475" cy="1883098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 rot="-8400315">
            <a:off x="8918337" y="6842122"/>
            <a:ext cx="767019" cy="91427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 rot="-2444042">
            <a:off x="6090711" y="3805459"/>
            <a:ext cx="532395" cy="1969159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971837C2-C681-4B52-889C-28F90765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82371" y="585818"/>
            <a:ext cx="1291408" cy="14627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875249"/>
            <a:ext cx="14706600" cy="88391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 smtClean="0">
                <a:latin typeface="Fira Sans Bold Bold" panose="020B0604020202020204" charset="0"/>
              </a:rPr>
              <a:t>Topographical Variables</a:t>
            </a:r>
            <a:endParaRPr lang="en-IN" sz="4400" dirty="0">
              <a:latin typeface="Fira Sans Bold Bold" panose="020B0604020202020204" charset="0"/>
            </a:endParaRPr>
          </a:p>
        </p:txBody>
      </p:sp>
      <p:sp>
        <p:nvSpPr>
          <p:cNvPr id="34" name="TextBox 2"/>
          <p:cNvSpPr txBox="1"/>
          <p:nvPr/>
        </p:nvSpPr>
        <p:spPr>
          <a:xfrm>
            <a:off x="7373078" y="5137079"/>
            <a:ext cx="3802610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4000" u="none" dirty="0" smtClean="0">
                <a:solidFill>
                  <a:srgbClr val="A066CB"/>
                </a:solidFill>
                <a:latin typeface="Fira Sans Medium"/>
              </a:rPr>
              <a:t>Change in Snow Depth</a:t>
            </a:r>
            <a:endParaRPr lang="en-US" sz="4000" u="none" dirty="0">
              <a:solidFill>
                <a:srgbClr val="A066CB"/>
              </a:solidFill>
              <a:latin typeface="Fira Sans Medium"/>
            </a:endParaRPr>
          </a:p>
        </p:txBody>
      </p:sp>
      <p:grpSp>
        <p:nvGrpSpPr>
          <p:cNvPr id="9" name="Group 18"/>
          <p:cNvGrpSpPr/>
          <p:nvPr/>
        </p:nvGrpSpPr>
        <p:grpSpPr>
          <a:xfrm>
            <a:off x="6705600" y="2361734"/>
            <a:ext cx="4685251" cy="1492662"/>
            <a:chOff x="-15435" y="0"/>
            <a:chExt cx="7322694" cy="1990216"/>
          </a:xfrm>
        </p:grpSpPr>
        <p:grpSp>
          <p:nvGrpSpPr>
            <p:cNvPr id="12" name="Group 19"/>
            <p:cNvGrpSpPr/>
            <p:nvPr/>
          </p:nvGrpSpPr>
          <p:grpSpPr>
            <a:xfrm>
              <a:off x="-15435" y="0"/>
              <a:ext cx="7322694" cy="1990216"/>
              <a:chOff x="-41662" y="0"/>
              <a:chExt cx="19765814" cy="5372100"/>
            </a:xfrm>
          </p:grpSpPr>
          <p:sp>
            <p:nvSpPr>
              <p:cNvPr id="29" name="Freeform 20"/>
              <p:cNvSpPr/>
              <p:nvPr/>
            </p:nvSpPr>
            <p:spPr>
              <a:xfrm>
                <a:off x="-41662" y="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28" name="TextBox 21"/>
            <p:cNvSpPr txBox="1"/>
            <p:nvPr/>
          </p:nvSpPr>
          <p:spPr>
            <a:xfrm>
              <a:off x="1125670" y="699023"/>
              <a:ext cx="4924271" cy="542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Roughness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grpSp>
        <p:nvGrpSpPr>
          <p:cNvPr id="13" name="Group 18"/>
          <p:cNvGrpSpPr/>
          <p:nvPr/>
        </p:nvGrpSpPr>
        <p:grpSpPr>
          <a:xfrm>
            <a:off x="677814" y="3162300"/>
            <a:ext cx="4685251" cy="1828042"/>
            <a:chOff x="-73543" y="183552"/>
            <a:chExt cx="7322694" cy="2437389"/>
          </a:xfrm>
        </p:grpSpPr>
        <p:grpSp>
          <p:nvGrpSpPr>
            <p:cNvPr id="14" name="Group 19"/>
            <p:cNvGrpSpPr/>
            <p:nvPr/>
          </p:nvGrpSpPr>
          <p:grpSpPr>
            <a:xfrm>
              <a:off x="-73543" y="183552"/>
              <a:ext cx="7322694" cy="2437389"/>
              <a:chOff x="-198510" y="495453"/>
              <a:chExt cx="19765814" cy="6579135"/>
            </a:xfrm>
          </p:grpSpPr>
          <p:sp>
            <p:nvSpPr>
              <p:cNvPr id="33" name="Freeform 20"/>
              <p:cNvSpPr/>
              <p:nvPr/>
            </p:nvSpPr>
            <p:spPr>
              <a:xfrm>
                <a:off x="-198510" y="495453"/>
                <a:ext cx="19765814" cy="6579135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32" name="TextBox 21"/>
            <p:cNvSpPr txBox="1"/>
            <p:nvPr/>
          </p:nvSpPr>
          <p:spPr>
            <a:xfrm>
              <a:off x="1125670" y="699023"/>
              <a:ext cx="4924271" cy="160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Terrain</a:t>
              </a:r>
            </a:p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spc="78" dirty="0" smtClean="0">
                  <a:solidFill>
                    <a:srgbClr val="FFFFFF"/>
                  </a:solidFill>
                  <a:latin typeface="Fira Sans Medium Bold"/>
                </a:rPr>
                <a:t>Ruggedness</a:t>
              </a:r>
            </a:p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Index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35" name="Freeform 20"/>
          <p:cNvSpPr/>
          <p:nvPr/>
        </p:nvSpPr>
        <p:spPr>
          <a:xfrm>
            <a:off x="12954000" y="3089454"/>
            <a:ext cx="4685251" cy="1828042"/>
          </a:xfrm>
          <a:custGeom>
            <a:avLst/>
            <a:gdLst/>
            <a:ahLst/>
            <a:cxnLst/>
            <a:rect l="l" t="t" r="r" b="b"/>
            <a:pathLst>
              <a:path w="19765814" h="5372100">
                <a:moveTo>
                  <a:pt x="18215144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18215144" y="5372100"/>
                </a:lnTo>
                <a:lnTo>
                  <a:pt x="19765814" y="2686050"/>
                </a:lnTo>
                <a:lnTo>
                  <a:pt x="18215144" y="0"/>
                </a:lnTo>
                <a:close/>
              </a:path>
            </a:pathLst>
          </a:custGeom>
          <a:solidFill>
            <a:srgbClr val="A066CB"/>
          </a:solidFill>
        </p:spPr>
      </p:sp>
      <p:sp>
        <p:nvSpPr>
          <p:cNvPr id="37" name="TextBox 21"/>
          <p:cNvSpPr txBox="1"/>
          <p:nvPr/>
        </p:nvSpPr>
        <p:spPr>
          <a:xfrm>
            <a:off x="12449793" y="3504793"/>
            <a:ext cx="5838207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200" u="none" spc="78" dirty="0" smtClean="0">
                <a:solidFill>
                  <a:srgbClr val="FFFFFF"/>
                </a:solidFill>
                <a:latin typeface="Fira Sans Medium Bold"/>
              </a:rPr>
              <a:t>Topographic</a:t>
            </a:r>
          </a:p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200" spc="78" dirty="0" smtClean="0">
                <a:solidFill>
                  <a:srgbClr val="FFFFFF"/>
                </a:solidFill>
                <a:latin typeface="Fira Sans Medium Bold"/>
              </a:rPr>
              <a:t>Position</a:t>
            </a:r>
          </a:p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3200" u="none" spc="78" dirty="0" smtClean="0">
                <a:solidFill>
                  <a:srgbClr val="FFFFFF"/>
                </a:solidFill>
                <a:latin typeface="Fira Sans Medium Bold"/>
              </a:rPr>
              <a:t>Index</a:t>
            </a:r>
            <a:endParaRPr lang="en-US" sz="3200" u="none" spc="78" dirty="0">
              <a:solidFill>
                <a:srgbClr val="FFFFFF"/>
              </a:solidFill>
              <a:latin typeface="Fira Sans Medium Bold"/>
            </a:endParaRPr>
          </a:p>
        </p:txBody>
      </p:sp>
      <p:sp>
        <p:nvSpPr>
          <p:cNvPr id="38" name="AutoShape 23"/>
          <p:cNvSpPr/>
          <p:nvPr/>
        </p:nvSpPr>
        <p:spPr>
          <a:xfrm rot="2399684" flipH="1">
            <a:off x="11014853" y="6387054"/>
            <a:ext cx="2218430" cy="649612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9" name="AutoShape 23"/>
          <p:cNvSpPr/>
          <p:nvPr/>
        </p:nvSpPr>
        <p:spPr>
          <a:xfrm rot="2399684" flipV="1">
            <a:off x="5767116" y="5598727"/>
            <a:ext cx="1297555" cy="220027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40" name="AutoShape 23"/>
          <p:cNvSpPr/>
          <p:nvPr/>
        </p:nvSpPr>
        <p:spPr>
          <a:xfrm rot="2399684">
            <a:off x="8831207" y="4147631"/>
            <a:ext cx="647295" cy="769219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</p:spTree>
    <p:extLst>
      <p:ext uri="{BB962C8B-B14F-4D97-AF65-F5344CB8AC3E}">
        <p14:creationId xmlns:p14="http://schemas.microsoft.com/office/powerpoint/2010/main" xmlns="" val="19160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     Dynamic Variables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76500"/>
            <a:ext cx="12573000" cy="759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86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     Dynamic Variables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588" y="2476500"/>
            <a:ext cx="9933798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19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     Dynamic Variables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2572422"/>
            <a:ext cx="16230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For </a:t>
            </a:r>
            <a:r>
              <a:rPr lang="en-US" sz="4000" dirty="0"/>
              <a:t>each elevation, we have obtained different set of significant predictors and their significant lagged </a:t>
            </a:r>
            <a:r>
              <a:rPr lang="en-US" sz="4000" dirty="0" smtClean="0"/>
              <a:t>versions</a:t>
            </a:r>
            <a:r>
              <a:rPr lang="en-US" sz="4000" dirty="0"/>
              <a:t>. </a:t>
            </a:r>
            <a:endParaRPr lang="en-US" sz="4000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Now</a:t>
            </a:r>
            <a:r>
              <a:rPr lang="en-US" sz="4000" dirty="0"/>
              <a:t>, using the overall significant predictors obtained from these 4 days, we will </a:t>
            </a:r>
            <a:r>
              <a:rPr lang="en-US" sz="4000" dirty="0" smtClean="0"/>
              <a:t>do our time-series modelling elevation-wise.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We </a:t>
            </a:r>
            <a:r>
              <a:rPr lang="en-US" sz="4000" dirty="0"/>
              <a:t>will not use Regression tree for our </a:t>
            </a:r>
            <a:r>
              <a:rPr lang="en-US" sz="4000" dirty="0" smtClean="0"/>
              <a:t>time-series modelling </a:t>
            </a:r>
            <a:r>
              <a:rPr lang="en-US" sz="4000" dirty="0"/>
              <a:t>since it is </a:t>
            </a:r>
            <a:r>
              <a:rPr lang="en-US" sz="4000" dirty="0" smtClean="0"/>
              <a:t>non-robust.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 In </a:t>
            </a:r>
            <a:r>
              <a:rPr lang="en-US" sz="4000" dirty="0"/>
              <a:t>place of that, we are going to use a more reputed model known as the Artificial Neural </a:t>
            </a:r>
            <a:r>
              <a:rPr lang="en-US" sz="4000" dirty="0" smtClean="0"/>
              <a:t>Network.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31393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00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399" y="1754035"/>
            <a:ext cx="8177065" cy="4102247"/>
            <a:chOff x="-1" y="-825807"/>
            <a:chExt cx="8921059" cy="546966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25807"/>
              <a:ext cx="8674156" cy="14911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endParaRPr lang="en-US" sz="54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="" xmlns:a16="http://schemas.microsoft.com/office/drawing/2014/main" id="{798B0D10-DA8F-4D8A-9435-1ABD6A3489AF}"/>
              </a:ext>
            </a:extLst>
          </p:cNvPr>
          <p:cNvSpPr txBox="1"/>
          <p:nvPr/>
        </p:nvSpPr>
        <p:spPr>
          <a:xfrm>
            <a:off x="201059" y="2716541"/>
            <a:ext cx="7887253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    Artificial</a:t>
            </a:r>
          </a:p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      Neural </a:t>
            </a:r>
          </a:p>
          <a:p>
            <a:pPr lvl="0">
              <a:lnSpc>
                <a:spcPts val="8800"/>
              </a:lnSpc>
              <a:spcBef>
                <a:spcPct val="0"/>
              </a:spcBef>
            </a:pPr>
            <a:r>
              <a:rPr lang="en-US" sz="9600" dirty="0" smtClean="0">
                <a:solidFill>
                  <a:srgbClr val="FFFFFF"/>
                </a:solidFill>
                <a:latin typeface="Fira Sans Medium Bold"/>
              </a:rPr>
              <a:t>     Network</a:t>
            </a:r>
            <a:endParaRPr lang="en-US" sz="9600" dirty="0">
              <a:solidFill>
                <a:srgbClr val="FFFFFF"/>
              </a:solidFill>
              <a:latin typeface="Fira Sans Medium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97330" y="1754035"/>
            <a:ext cx="5742869" cy="64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40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     Key Points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2993089"/>
            <a:ext cx="1623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It is based on the structure and functions of the human brain.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The </a:t>
            </a:r>
            <a:r>
              <a:rPr lang="en-US" sz="4000" dirty="0"/>
              <a:t>basic building block of an ANN is the artificial neuron, which receives input from one or more sources, applies a mathematical function to the input, and produces an </a:t>
            </a:r>
            <a:r>
              <a:rPr lang="en-US" sz="4000" dirty="0" smtClean="0"/>
              <a:t>output.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The output of a neuron is determined by the sum of the weighted inputs plus a bias term, which is passed through an activation </a:t>
            </a:r>
            <a:r>
              <a:rPr lang="en-US" sz="4000" dirty="0" smtClean="0"/>
              <a:t>function.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19918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B588FAF-14AE-481E-BAFB-FCA0F4C4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53" y="2429971"/>
            <a:ext cx="9215655" cy="5183806"/>
          </a:xfrm>
          <a:prstGeom prst="rect">
            <a:avLst/>
          </a:prstGeom>
          <a:effectLst>
            <a:softEdge rad="88900"/>
          </a:effectLst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12933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8600" y="2552700"/>
            <a:ext cx="7887253" cy="3385542"/>
            <a:chOff x="-245249" y="540028"/>
            <a:chExt cx="10516337" cy="4240113"/>
          </a:xfrm>
        </p:grpSpPr>
        <p:sp>
          <p:nvSpPr>
            <p:cNvPr id="13" name="TextBox 13"/>
            <p:cNvSpPr txBox="1"/>
            <p:nvPr/>
          </p:nvSpPr>
          <p:spPr>
            <a:xfrm>
              <a:off x="-245249" y="540028"/>
              <a:ext cx="10516337" cy="42401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9000" u="none" dirty="0" smtClean="0">
                  <a:solidFill>
                    <a:srgbClr val="FFFFFF"/>
                  </a:solidFill>
                  <a:latin typeface="Fira Sans Medium Bold"/>
                </a:rPr>
                <a:t>    Prediction</a:t>
              </a:r>
            </a:p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9000" u="none" dirty="0" smtClean="0">
                  <a:solidFill>
                    <a:srgbClr val="FFFFFF"/>
                  </a:solidFill>
                  <a:latin typeface="Fira Sans Medium Bold"/>
                </a:rPr>
                <a:t>          and </a:t>
              </a:r>
            </a:p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9000" dirty="0" smtClean="0">
                  <a:solidFill>
                    <a:srgbClr val="FFFFFF"/>
                  </a:solidFill>
                  <a:latin typeface="Fira Sans Medium Bold"/>
                </a:rPr>
                <a:t>     Accuracy</a:t>
              </a:r>
              <a:endParaRPr lang="en-US" sz="9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44C2B13-E6AA-40EA-AD85-EC6A483D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114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95300"/>
            <a:ext cx="16383000" cy="61172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3500" y="7200900"/>
            <a:ext cx="1584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From </a:t>
            </a:r>
            <a:r>
              <a:rPr lang="en-US" sz="4000" dirty="0"/>
              <a:t>the graphs above, we have chosen 3 locations for which melting is very high </a:t>
            </a:r>
            <a:r>
              <a:rPr lang="en-US" sz="4000" dirty="0" smtClean="0"/>
              <a:t>and another 3 locations where melting is moderately less and </a:t>
            </a:r>
            <a:r>
              <a:rPr lang="en-US" sz="4000" dirty="0"/>
              <a:t>has done our time-series modelling on </a:t>
            </a:r>
            <a:r>
              <a:rPr lang="en-US" sz="4000" dirty="0" smtClean="0"/>
              <a:t>those.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7014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43100"/>
            <a:ext cx="15821196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2298" y="800100"/>
            <a:ext cx="584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 smtClean="0">
                <a:latin typeface="Fira Sans Medium" panose="020B0604020202020204" charset="0"/>
              </a:rPr>
              <a:t>HIGH MELTING LOCATIONS</a:t>
            </a:r>
            <a:endParaRPr lang="en-IN" sz="3600" u="sng" dirty="0">
              <a:latin typeface="Fira Sa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81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77" y="2628900"/>
            <a:ext cx="16719846" cy="655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0" y="2092265"/>
            <a:ext cx="124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Fira Sans Medium" panose="020B0604020202020204" charset="0"/>
              </a:rPr>
              <a:t>Accuracy Measures of ML models done for 3 independent locations</a:t>
            </a:r>
            <a:endParaRPr lang="en-IN" sz="2800" dirty="0">
              <a:latin typeface="Fira Sans Medium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0" y="800100"/>
            <a:ext cx="584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 smtClean="0">
                <a:latin typeface="Fira Sans Medium" panose="020B0604020202020204" charset="0"/>
              </a:rPr>
              <a:t>LOW MELTING LOCATIONS</a:t>
            </a:r>
            <a:endParaRPr lang="en-IN" sz="3600" u="sng" dirty="0">
              <a:latin typeface="Fira Sa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82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    Final Conclusion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2572422"/>
            <a:ext cx="160782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Among the static variables, Elevation, Slope, Roughness and Aspect came out to be the most </a:t>
            </a:r>
            <a:r>
              <a:rPr lang="en-US" sz="4000" dirty="0" smtClean="0"/>
              <a:t>significant.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 In case </a:t>
            </a:r>
            <a:r>
              <a:rPr lang="en-US" sz="4000" dirty="0"/>
              <a:t>of dynamic variables, if we divide the data elevation-wise, we get different set of significant predictors for our response, and it has varied in between models </a:t>
            </a:r>
            <a:r>
              <a:rPr lang="en-US" sz="4000" dirty="0" smtClean="0"/>
              <a:t>also.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Our </a:t>
            </a:r>
            <a:r>
              <a:rPr lang="en-US" sz="4000" dirty="0"/>
              <a:t>models are performing very good in predicting the </a:t>
            </a:r>
            <a:r>
              <a:rPr lang="en-US" sz="4000" dirty="0" smtClean="0"/>
              <a:t>desired response when melting is low and performing moderate when melting is very high which can be attributed due to very less data while modelling.</a:t>
            </a:r>
          </a:p>
        </p:txBody>
      </p:sp>
    </p:spTree>
    <p:extLst>
      <p:ext uri="{BB962C8B-B14F-4D97-AF65-F5344CB8AC3E}">
        <p14:creationId xmlns:p14="http://schemas.microsoft.com/office/powerpoint/2010/main" xmlns="" val="65519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0462" y="2428856"/>
            <a:ext cx="3619488" cy="239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971837C2-C681-4B52-889C-28F90765E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82371" y="585818"/>
            <a:ext cx="1291408" cy="14627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875249"/>
            <a:ext cx="14706600" cy="88391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 smtClean="0">
                <a:latin typeface="Fira Sans Bold Bold" panose="020B0604020202020204" charset="0"/>
              </a:rPr>
              <a:t>Topographical Variables</a:t>
            </a:r>
            <a:endParaRPr lang="en-IN" sz="4400" dirty="0">
              <a:latin typeface="Fira Sans Bold Bold" panose="020B0604020202020204" charset="0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374" y="2214542"/>
            <a:ext cx="7123024" cy="800105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20566" y="7929582"/>
            <a:ext cx="1823170" cy="226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024372" y="2159448"/>
            <a:ext cx="7192190" cy="80561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860266" y="8193555"/>
            <a:ext cx="1284922" cy="1950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ectangle 44"/>
          <p:cNvSpPr/>
          <p:nvPr/>
        </p:nvSpPr>
        <p:spPr>
          <a:xfrm>
            <a:off x="11215702" y="2285980"/>
            <a:ext cx="3943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i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DEM: Digital Elevation Model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00926" y="2571732"/>
            <a:ext cx="3286148" cy="2143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C46413CF-1E3A-3F14-281D-05BF0BA77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925" y="5500690"/>
            <a:ext cx="3266809" cy="30003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7CB922C-C5F7-2E72-D34A-927165F38D56}"/>
              </a:ext>
            </a:extLst>
          </p:cNvPr>
          <p:cNvSpPr txBox="1"/>
          <p:nvPr/>
        </p:nvSpPr>
        <p:spPr>
          <a:xfrm>
            <a:off x="7945023" y="8501086"/>
            <a:ext cx="23419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North: (0-22.5),(337.5,360)</a:t>
            </a:r>
          </a:p>
          <a:p>
            <a:pPr algn="ctr"/>
            <a:r>
              <a:rPr lang="en-US" sz="1400" dirty="0"/>
              <a:t>North-East: (22.5-67.5)</a:t>
            </a:r>
          </a:p>
          <a:p>
            <a:pPr algn="ctr"/>
            <a:r>
              <a:rPr lang="en-US" sz="1400" dirty="0"/>
              <a:t>East: (67.5-112.5)</a:t>
            </a:r>
          </a:p>
          <a:p>
            <a:pPr algn="ctr"/>
            <a:r>
              <a:rPr lang="en-US" sz="1400" dirty="0"/>
              <a:t>South-East: (112.5-157.5)</a:t>
            </a:r>
          </a:p>
          <a:p>
            <a:pPr algn="ctr"/>
            <a:r>
              <a:rPr lang="en-US" sz="1400" dirty="0"/>
              <a:t>South: (157.5-202.5)</a:t>
            </a:r>
          </a:p>
          <a:p>
            <a:pPr algn="ctr"/>
            <a:r>
              <a:rPr lang="en-US" sz="1400" dirty="0"/>
              <a:t>South-West: (202.5-247.5)</a:t>
            </a:r>
          </a:p>
          <a:p>
            <a:pPr algn="ctr"/>
            <a:r>
              <a:rPr lang="en-US" sz="1400" dirty="0"/>
              <a:t>West: (247.5-292.5)</a:t>
            </a:r>
          </a:p>
          <a:p>
            <a:pPr algn="ctr"/>
            <a:r>
              <a:rPr lang="en-US" sz="1400" dirty="0"/>
              <a:t>North-West: (292.5-337.5)</a:t>
            </a:r>
          </a:p>
        </p:txBody>
      </p:sp>
    </p:spTree>
    <p:extLst>
      <p:ext uri="{BB962C8B-B14F-4D97-AF65-F5344CB8AC3E}">
        <p14:creationId xmlns:p14="http://schemas.microsoft.com/office/powerpoint/2010/main" xmlns="" val="19160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Scope of Future Work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2993089"/>
            <a:ext cx="14097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One </a:t>
            </a:r>
            <a:r>
              <a:rPr lang="en-US" sz="4000" dirty="0"/>
              <a:t>can surely try out the traditional multivariate time series models for predicting the change in snow depth </a:t>
            </a:r>
            <a:r>
              <a:rPr lang="en-US" sz="4000" dirty="0" smtClean="0"/>
              <a:t>and </a:t>
            </a:r>
            <a:r>
              <a:rPr lang="en-US" sz="4000" dirty="0"/>
              <a:t>can compare those models with the ML models that we have suggested.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One can try out working with other significant dynamic and static variables other than the ones we have used in this </a:t>
            </a:r>
            <a:r>
              <a:rPr lang="en-US" sz="4000" dirty="0" smtClean="0"/>
              <a:t>project and can compare with our results.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xmlns="" val="40954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9"/>
          <p:cNvGrpSpPr/>
          <p:nvPr/>
        </p:nvGrpSpPr>
        <p:grpSpPr>
          <a:xfrm>
            <a:off x="7327734" y="-4222570"/>
            <a:ext cx="13267742" cy="6921093"/>
            <a:chOff x="0" y="0"/>
            <a:chExt cx="10298322" cy="5372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98322" cy="5372100"/>
            </a:xfrm>
            <a:custGeom>
              <a:avLst/>
              <a:gdLst/>
              <a:ahLst/>
              <a:cxnLst/>
              <a:rect l="l" t="t" r="r" b="b"/>
              <a:pathLst>
                <a:path w="10298322" h="5372100">
                  <a:moveTo>
                    <a:pt x="874765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47651" y="5372100"/>
                  </a:lnTo>
                  <a:lnTo>
                    <a:pt x="10298322" y="2686050"/>
                  </a:lnTo>
                  <a:lnTo>
                    <a:pt x="8747651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-694761" y="575888"/>
            <a:ext cx="11019971" cy="1701967"/>
            <a:chOff x="0" y="0"/>
            <a:chExt cx="14693295" cy="2269289"/>
          </a:xfrm>
        </p:grpSpPr>
        <p:grpSp>
          <p:nvGrpSpPr>
            <p:cNvPr id="42" name="Group 42"/>
            <p:cNvGrpSpPr/>
            <p:nvPr/>
          </p:nvGrpSpPr>
          <p:grpSpPr>
            <a:xfrm rot="-10800000">
              <a:off x="0" y="0"/>
              <a:ext cx="14693295" cy="2269289"/>
              <a:chOff x="0" y="0"/>
              <a:chExt cx="34783511" cy="53721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478351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4783511" h="5372100">
                    <a:moveTo>
                      <a:pt x="3323284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232840" y="5372100"/>
                    </a:lnTo>
                    <a:lnTo>
                      <a:pt x="34783511" y="2686050"/>
                    </a:lnTo>
                    <a:lnTo>
                      <a:pt x="3323284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356270" y="392753"/>
              <a:ext cx="10193979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References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269F1E3-6CF9-4C40-A9C9-023A2F6FCDAE}"/>
              </a:ext>
            </a:extLst>
          </p:cNvPr>
          <p:cNvSpPr txBox="1"/>
          <p:nvPr/>
        </p:nvSpPr>
        <p:spPr>
          <a:xfrm>
            <a:off x="304800" y="2572422"/>
            <a:ext cx="177546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Hock, R.,(2003). Temperature index melt modelling in mountain areas. </a:t>
            </a:r>
            <a:r>
              <a:rPr lang="en-US" sz="3600" dirty="0" err="1"/>
              <a:t>J.Hydrol</a:t>
            </a:r>
            <a:r>
              <a:rPr lang="en-US" sz="3600" dirty="0"/>
              <a:t>. 282, </a:t>
            </a:r>
            <a:r>
              <a:rPr lang="en-US" sz="3600" dirty="0" smtClean="0"/>
              <a:t>104-115.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 </a:t>
            </a:r>
            <a:r>
              <a:rPr lang="en-US" sz="3600" dirty="0" smtClean="0"/>
              <a:t>Steiner</a:t>
            </a:r>
            <a:r>
              <a:rPr lang="en-US" sz="3600" dirty="0"/>
              <a:t>, D., Walter, A. </a:t>
            </a:r>
            <a:r>
              <a:rPr lang="en-US" sz="3600" dirty="0" smtClean="0"/>
              <a:t>&amp; </a:t>
            </a:r>
            <a:r>
              <a:rPr lang="en-US" sz="3600" dirty="0" err="1"/>
              <a:t>Zumbuhl</a:t>
            </a:r>
            <a:r>
              <a:rPr lang="en-US" sz="3600" dirty="0"/>
              <a:t>, H. J.,(2005). The application of anon-linear back propagation neural network to study the mass </a:t>
            </a:r>
            <a:r>
              <a:rPr lang="en-US" sz="3600" dirty="0" err="1"/>
              <a:t>balanceof</a:t>
            </a:r>
            <a:r>
              <a:rPr lang="en-US" sz="3600" dirty="0"/>
              <a:t> Grosse </a:t>
            </a:r>
            <a:r>
              <a:rPr lang="en-US" sz="3600" dirty="0" err="1"/>
              <a:t>Aletschgletscher</a:t>
            </a:r>
            <a:r>
              <a:rPr lang="en-US" sz="3600" dirty="0"/>
              <a:t>, Switzerland. J. </a:t>
            </a:r>
            <a:r>
              <a:rPr lang="en-US" sz="3600" dirty="0" err="1"/>
              <a:t>Glaciol</a:t>
            </a:r>
            <a:r>
              <a:rPr lang="en-US" sz="3600" dirty="0"/>
              <a:t>. 51, </a:t>
            </a:r>
            <a:r>
              <a:rPr lang="en-US" sz="3600" dirty="0" smtClean="0"/>
              <a:t>313-323.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 Clarke, G. K. C., </a:t>
            </a:r>
            <a:r>
              <a:rPr lang="en-US" sz="3600" dirty="0" err="1"/>
              <a:t>Berthier</a:t>
            </a:r>
            <a:r>
              <a:rPr lang="en-US" sz="3600" dirty="0"/>
              <a:t>, E., </a:t>
            </a:r>
            <a:r>
              <a:rPr lang="en-US" sz="3600" dirty="0" err="1"/>
              <a:t>Schoof</a:t>
            </a:r>
            <a:r>
              <a:rPr lang="en-US" sz="3600" dirty="0"/>
              <a:t>, C. G. </a:t>
            </a:r>
            <a:r>
              <a:rPr lang="en-US" sz="3600" dirty="0" smtClean="0"/>
              <a:t>&amp; </a:t>
            </a:r>
            <a:r>
              <a:rPr lang="en-US" sz="3600" dirty="0" err="1"/>
              <a:t>Jarosch</a:t>
            </a:r>
            <a:r>
              <a:rPr lang="en-US" sz="3600" dirty="0"/>
              <a:t>, A. H.,(2009).Neural networks applied to estimating </a:t>
            </a:r>
            <a:r>
              <a:rPr lang="en-US" sz="3600" dirty="0" err="1"/>
              <a:t>subglacial</a:t>
            </a:r>
            <a:r>
              <a:rPr lang="en-US" sz="3600" dirty="0"/>
              <a:t> topography and </a:t>
            </a:r>
            <a:r>
              <a:rPr lang="en-US" sz="3600" dirty="0" err="1"/>
              <a:t>glaciervolume</a:t>
            </a:r>
            <a:r>
              <a:rPr lang="en-US" sz="3600" dirty="0"/>
              <a:t>. J. </a:t>
            </a:r>
            <a:r>
              <a:rPr lang="en-US" sz="3600" dirty="0" err="1"/>
              <a:t>Clim</a:t>
            </a:r>
            <a:r>
              <a:rPr lang="en-US" sz="3600" dirty="0"/>
              <a:t>. 22, </a:t>
            </a:r>
            <a:r>
              <a:rPr lang="en-US" sz="3600" dirty="0" smtClean="0"/>
              <a:t>2146-2160.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/>
              <a:t>Maussion</a:t>
            </a:r>
            <a:r>
              <a:rPr lang="en-US" sz="3600" dirty="0"/>
              <a:t>, F. et al.,(2019) The Open Global Glacier Model (OGGM) v1.1.Geosci. Model Dev. 12, </a:t>
            </a:r>
            <a:r>
              <a:rPr lang="en-US" sz="3600" dirty="0" smtClean="0"/>
              <a:t>909-931</a:t>
            </a:r>
            <a:r>
              <a:rPr lang="en-US" sz="3600" dirty="0"/>
              <a:t>. </a:t>
            </a:r>
            <a:endParaRPr lang="en-US" sz="3600" dirty="0" smtClean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76021" y="217791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83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9"/>
          <p:cNvGrpSpPr/>
          <p:nvPr/>
        </p:nvGrpSpPr>
        <p:grpSpPr>
          <a:xfrm>
            <a:off x="7327734" y="-4222570"/>
            <a:ext cx="13267742" cy="6921093"/>
            <a:chOff x="0" y="0"/>
            <a:chExt cx="10298322" cy="5372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98322" cy="5372100"/>
            </a:xfrm>
            <a:custGeom>
              <a:avLst/>
              <a:gdLst/>
              <a:ahLst/>
              <a:cxnLst/>
              <a:rect l="l" t="t" r="r" b="b"/>
              <a:pathLst>
                <a:path w="10298322" h="5372100">
                  <a:moveTo>
                    <a:pt x="874765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47651" y="5372100"/>
                  </a:lnTo>
                  <a:lnTo>
                    <a:pt x="10298322" y="2686050"/>
                  </a:lnTo>
                  <a:lnTo>
                    <a:pt x="8747651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-694761" y="575888"/>
            <a:ext cx="11019971" cy="1701967"/>
            <a:chOff x="0" y="0"/>
            <a:chExt cx="14693295" cy="2269289"/>
          </a:xfrm>
        </p:grpSpPr>
        <p:grpSp>
          <p:nvGrpSpPr>
            <p:cNvPr id="42" name="Group 42"/>
            <p:cNvGrpSpPr/>
            <p:nvPr/>
          </p:nvGrpSpPr>
          <p:grpSpPr>
            <a:xfrm rot="-10800000">
              <a:off x="0" y="0"/>
              <a:ext cx="14693295" cy="2269289"/>
              <a:chOff x="0" y="0"/>
              <a:chExt cx="34783511" cy="53721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478351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4783511" h="5372100">
                    <a:moveTo>
                      <a:pt x="3323284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232840" y="5372100"/>
                    </a:lnTo>
                    <a:lnTo>
                      <a:pt x="34783511" y="2686050"/>
                    </a:lnTo>
                    <a:lnTo>
                      <a:pt x="3323284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356270" y="392753"/>
              <a:ext cx="10193979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References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269F1E3-6CF9-4C40-A9C9-023A2F6FCDAE}"/>
              </a:ext>
            </a:extLst>
          </p:cNvPr>
          <p:cNvSpPr txBox="1"/>
          <p:nvPr/>
        </p:nvSpPr>
        <p:spPr>
          <a:xfrm>
            <a:off x="228600" y="2721274"/>
            <a:ext cx="177546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cs typeface="Times New Roman" panose="02020603050405020304" pitchFamily="18" charset="0"/>
              </a:rPr>
              <a:t>• David Hartmann, Philip </a:t>
            </a:r>
            <a:r>
              <a:rPr lang="en-IN" sz="3600" dirty="0" err="1">
                <a:cs typeface="Times New Roman" panose="02020603050405020304" pitchFamily="18" charset="0"/>
              </a:rPr>
              <a:t>Kraaijenbrink</a:t>
            </a:r>
            <a:r>
              <a:rPr lang="en-IN" sz="3600" dirty="0">
                <a:cs typeface="Times New Roman" panose="02020603050405020304" pitchFamily="18" charset="0"/>
              </a:rPr>
              <a:t>, Walter </a:t>
            </a:r>
            <a:r>
              <a:rPr lang="en-IN" sz="3600" dirty="0" err="1">
                <a:cs typeface="Times New Roman" panose="02020603050405020304" pitchFamily="18" charset="0"/>
              </a:rPr>
              <a:t>Immerzeel</a:t>
            </a:r>
            <a:r>
              <a:rPr lang="en-IN" sz="3600" dirty="0">
                <a:cs typeface="Times New Roman" panose="02020603050405020304" pitchFamily="18" charset="0"/>
              </a:rPr>
              <a:t>,(2022). Impacts on glacier </a:t>
            </a:r>
            <a:r>
              <a:rPr lang="en-IN" sz="3600" dirty="0" smtClean="0">
                <a:cs typeface="Times New Roman" panose="02020603050405020304" pitchFamily="18" charset="0"/>
              </a:rPr>
              <a:t>mass </a:t>
            </a:r>
            <a:r>
              <a:rPr lang="en-US" sz="3600" dirty="0" smtClean="0">
                <a:cs typeface="Times New Roman" panose="02020603050405020304" pitchFamily="18" charset="0"/>
              </a:rPr>
              <a:t>balance </a:t>
            </a:r>
            <a:r>
              <a:rPr lang="en-US" sz="3600" dirty="0">
                <a:cs typeface="Times New Roman" panose="02020603050405020304" pitchFamily="18" charset="0"/>
              </a:rPr>
              <a:t>in High Mountain Asia assessed using machine learning</a:t>
            </a:r>
            <a:r>
              <a:rPr lang="en-US" sz="3600" dirty="0" smtClean="0">
                <a:cs typeface="Times New Roman" panose="02020603050405020304" pitchFamily="18" charset="0"/>
              </a:rPr>
              <a:t>.</a:t>
            </a:r>
          </a:p>
          <a:p>
            <a:endParaRPr lang="en-US" sz="3600" dirty="0">
              <a:cs typeface="Times New Roman" panose="02020603050405020304" pitchFamily="18" charset="0"/>
            </a:endParaRPr>
          </a:p>
          <a:p>
            <a:r>
              <a:rPr lang="en-US" sz="3600" dirty="0">
                <a:cs typeface="Times New Roman" panose="02020603050405020304" pitchFamily="18" charset="0"/>
              </a:rPr>
              <a:t>• </a:t>
            </a:r>
            <a:r>
              <a:rPr lang="en-US" sz="3600" dirty="0" err="1">
                <a:cs typeface="Times New Roman" panose="02020603050405020304" pitchFamily="18" charset="0"/>
              </a:rPr>
              <a:t>Zhihua</a:t>
            </a:r>
            <a:r>
              <a:rPr lang="en-US" sz="3600" dirty="0">
                <a:cs typeface="Times New Roman" panose="02020603050405020304" pitchFamily="18" charset="0"/>
              </a:rPr>
              <a:t> He, Doris </a:t>
            </a:r>
            <a:r>
              <a:rPr lang="en-US" sz="3600" dirty="0" err="1">
                <a:cs typeface="Times New Roman" panose="02020603050405020304" pitchFamily="18" charset="0"/>
              </a:rPr>
              <a:t>Duethmann</a:t>
            </a:r>
            <a:r>
              <a:rPr lang="en-US" sz="3600" dirty="0"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cs typeface="Times New Roman" panose="02020603050405020304" pitchFamily="18" charset="0"/>
              </a:rPr>
              <a:t>Fuqiang</a:t>
            </a:r>
            <a:r>
              <a:rPr lang="en-US" sz="3600" dirty="0"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cs typeface="Times New Roman" panose="02020603050405020304" pitchFamily="18" charset="0"/>
              </a:rPr>
              <a:t>Tian</a:t>
            </a:r>
            <a:r>
              <a:rPr lang="en-US" sz="3600" dirty="0">
                <a:cs typeface="Times New Roman" panose="02020603050405020304" pitchFamily="18" charset="0"/>
              </a:rPr>
              <a:t>,(2021). A meta-analysis based review of </a:t>
            </a:r>
            <a:r>
              <a:rPr lang="en-US" sz="3600" dirty="0" smtClean="0">
                <a:cs typeface="Times New Roman" panose="02020603050405020304" pitchFamily="18" charset="0"/>
              </a:rPr>
              <a:t>quantifying the </a:t>
            </a:r>
            <a:r>
              <a:rPr lang="en-US" sz="3600" dirty="0">
                <a:cs typeface="Times New Roman" panose="02020603050405020304" pitchFamily="18" charset="0"/>
              </a:rPr>
              <a:t>contributions of runoff components to </a:t>
            </a:r>
            <a:r>
              <a:rPr lang="en-US" sz="3600" dirty="0" err="1">
                <a:cs typeface="Times New Roman" panose="02020603050405020304" pitchFamily="18" charset="0"/>
              </a:rPr>
              <a:t>streamflow</a:t>
            </a:r>
            <a:r>
              <a:rPr lang="en-US" sz="3600" dirty="0">
                <a:cs typeface="Times New Roman" panose="02020603050405020304" pitchFamily="18" charset="0"/>
              </a:rPr>
              <a:t> in </a:t>
            </a:r>
            <a:r>
              <a:rPr lang="en-US" sz="3600" dirty="0" err="1">
                <a:cs typeface="Times New Roman" panose="02020603050405020304" pitchFamily="18" charset="0"/>
              </a:rPr>
              <a:t>glacierized</a:t>
            </a:r>
            <a:r>
              <a:rPr lang="en-US" sz="3600" dirty="0">
                <a:cs typeface="Times New Roman" panose="02020603050405020304" pitchFamily="18" charset="0"/>
              </a:rPr>
              <a:t> basins. </a:t>
            </a:r>
            <a:endParaRPr lang="en-US" sz="3600" dirty="0" smtClean="0">
              <a:cs typeface="Times New Roman" panose="02020603050405020304" pitchFamily="18" charset="0"/>
            </a:endParaRPr>
          </a:p>
          <a:p>
            <a:endParaRPr lang="de-DE" sz="3600" dirty="0">
              <a:cs typeface="Times New Roman" panose="02020603050405020304" pitchFamily="18" charset="0"/>
            </a:endParaRPr>
          </a:p>
          <a:p>
            <a:r>
              <a:rPr lang="en-US" sz="3600" dirty="0">
                <a:cs typeface="Times New Roman" panose="02020603050405020304" pitchFamily="18" charset="0"/>
              </a:rPr>
              <a:t>• C. </a:t>
            </a:r>
            <a:r>
              <a:rPr lang="en-US" sz="3600" dirty="0" err="1">
                <a:cs typeface="Times New Roman" panose="02020603050405020304" pitchFamily="18" charset="0"/>
              </a:rPr>
              <a:t>Bouchayer</a:t>
            </a:r>
            <a:r>
              <a:rPr lang="en-US" sz="3600" dirty="0">
                <a:cs typeface="Times New Roman" panose="02020603050405020304" pitchFamily="18" charset="0"/>
              </a:rPr>
              <a:t>, </a:t>
            </a:r>
            <a:r>
              <a:rPr lang="de-DE" sz="3600" dirty="0">
                <a:cs typeface="Times New Roman" panose="02020603050405020304" pitchFamily="18" charset="0"/>
              </a:rPr>
              <a:t>J. M. Aiken, K. ThÃžgersen, F. Renard, T. V. Schuler,(2022). </a:t>
            </a:r>
            <a:r>
              <a:rPr lang="en-US" sz="3600" dirty="0" smtClean="0">
                <a:cs typeface="Times New Roman" panose="02020603050405020304" pitchFamily="18" charset="0"/>
              </a:rPr>
              <a:t>Machine </a:t>
            </a:r>
            <a:r>
              <a:rPr lang="en-US" sz="3600" dirty="0">
                <a:cs typeface="Times New Roman" panose="02020603050405020304" pitchFamily="18" charset="0"/>
              </a:rPr>
              <a:t>Learning Framework to Automate the Classification of Surge-Type Glaciers in </a:t>
            </a:r>
            <a:r>
              <a:rPr lang="en-US" sz="3600" dirty="0" smtClean="0">
                <a:cs typeface="Times New Roman" panose="02020603050405020304" pitchFamily="18" charset="0"/>
              </a:rPr>
              <a:t>Svalbard.</a:t>
            </a:r>
          </a:p>
          <a:p>
            <a:endParaRPr lang="en-IN" sz="3600" dirty="0">
              <a:cs typeface="Times New Roman" panose="02020603050405020304" pitchFamily="18" charset="0"/>
            </a:endParaRPr>
          </a:p>
          <a:p>
            <a:r>
              <a:rPr lang="en-US" sz="3600" dirty="0">
                <a:cs typeface="Times New Roman" panose="02020603050405020304" pitchFamily="18" charset="0"/>
              </a:rPr>
              <a:t>• </a:t>
            </a:r>
            <a:r>
              <a:rPr lang="en-IN" sz="3600" dirty="0">
                <a:cs typeface="Times New Roman" panose="02020603050405020304" pitchFamily="18" charset="0"/>
              </a:rPr>
              <a:t>Jordi </a:t>
            </a:r>
            <a:r>
              <a:rPr lang="en-IN" sz="3600" dirty="0" err="1">
                <a:cs typeface="Times New Roman" panose="02020603050405020304" pitchFamily="18" charset="0"/>
              </a:rPr>
              <a:t>Bolibar</a:t>
            </a:r>
            <a:r>
              <a:rPr lang="en-IN" sz="3600" dirty="0">
                <a:cs typeface="Times New Roman" panose="02020603050405020304" pitchFamily="18" charset="0"/>
              </a:rPr>
              <a:t>, Antoine </a:t>
            </a:r>
            <a:r>
              <a:rPr lang="en-IN" sz="3600" dirty="0" err="1">
                <a:cs typeface="Times New Roman" panose="02020603050405020304" pitchFamily="18" charset="0"/>
              </a:rPr>
              <a:t>Rabatel</a:t>
            </a:r>
            <a:r>
              <a:rPr lang="en-IN" sz="3600" dirty="0">
                <a:cs typeface="Times New Roman" panose="02020603050405020304" pitchFamily="18" charset="0"/>
              </a:rPr>
              <a:t>, Isabelle </a:t>
            </a:r>
            <a:r>
              <a:rPr lang="en-IN" sz="3600" dirty="0" err="1">
                <a:cs typeface="Times New Roman" panose="02020603050405020304" pitchFamily="18" charset="0"/>
              </a:rPr>
              <a:t>Gouttevin</a:t>
            </a:r>
            <a:r>
              <a:rPr lang="en-IN" sz="3600" dirty="0">
                <a:cs typeface="Times New Roman" panose="02020603050405020304" pitchFamily="18" charset="0"/>
              </a:rPr>
              <a:t>, Harry </a:t>
            </a:r>
            <a:r>
              <a:rPr lang="en-IN" sz="3600" dirty="0" err="1">
                <a:cs typeface="Times New Roman" panose="02020603050405020304" pitchFamily="18" charset="0"/>
              </a:rPr>
              <a:t>Zekollari,Clovis</a:t>
            </a:r>
            <a:r>
              <a:rPr lang="en-IN" sz="3600" dirty="0"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cs typeface="Times New Roman" panose="02020603050405020304" pitchFamily="18" charset="0"/>
              </a:rPr>
              <a:t>Galiez</a:t>
            </a:r>
            <a:r>
              <a:rPr lang="en-US" sz="3600" dirty="0">
                <a:cs typeface="Times New Roman" panose="02020603050405020304" pitchFamily="18" charset="0"/>
              </a:rPr>
              <a:t>,(2022). Nonlinear sensitivity of glacier mass balance to future climate change </a:t>
            </a:r>
            <a:r>
              <a:rPr lang="en-US" sz="3600" dirty="0" smtClean="0">
                <a:cs typeface="Times New Roman" panose="02020603050405020304" pitchFamily="18" charset="0"/>
              </a:rPr>
              <a:t>unveiled </a:t>
            </a:r>
            <a:r>
              <a:rPr lang="en-IN" sz="3600" dirty="0" smtClean="0">
                <a:cs typeface="Times New Roman" panose="02020603050405020304" pitchFamily="18" charset="0"/>
              </a:rPr>
              <a:t>by </a:t>
            </a:r>
            <a:r>
              <a:rPr lang="en-IN" sz="3600" dirty="0">
                <a:cs typeface="Times New Roman" panose="02020603050405020304" pitchFamily="18" charset="0"/>
              </a:rPr>
              <a:t>deep learning. </a:t>
            </a:r>
            <a:endParaRPr lang="en-IN" sz="3600" dirty="0" smtClean="0"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76021" y="217791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31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9"/>
          <p:cNvGrpSpPr/>
          <p:nvPr/>
        </p:nvGrpSpPr>
        <p:grpSpPr>
          <a:xfrm>
            <a:off x="7327734" y="-4222570"/>
            <a:ext cx="13267742" cy="6921093"/>
            <a:chOff x="0" y="0"/>
            <a:chExt cx="10298322" cy="5372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98322" cy="5372100"/>
            </a:xfrm>
            <a:custGeom>
              <a:avLst/>
              <a:gdLst/>
              <a:ahLst/>
              <a:cxnLst/>
              <a:rect l="l" t="t" r="r" b="b"/>
              <a:pathLst>
                <a:path w="10298322" h="5372100">
                  <a:moveTo>
                    <a:pt x="874765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47651" y="5372100"/>
                  </a:lnTo>
                  <a:lnTo>
                    <a:pt x="10298322" y="2686050"/>
                  </a:lnTo>
                  <a:lnTo>
                    <a:pt x="8747651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-609600" y="583726"/>
            <a:ext cx="11019971" cy="1701967"/>
            <a:chOff x="113548" y="10451"/>
            <a:chExt cx="14693295" cy="2269289"/>
          </a:xfrm>
        </p:grpSpPr>
        <p:grpSp>
          <p:nvGrpSpPr>
            <p:cNvPr id="42" name="Group 42"/>
            <p:cNvGrpSpPr/>
            <p:nvPr/>
          </p:nvGrpSpPr>
          <p:grpSpPr>
            <a:xfrm rot="-10800000">
              <a:off x="113548" y="10451"/>
              <a:ext cx="14693295" cy="2269289"/>
              <a:chOff x="-268803" y="-24740"/>
              <a:chExt cx="34783511" cy="53721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-268803" y="-24740"/>
                <a:ext cx="3478351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4783511" h="5372100">
                    <a:moveTo>
                      <a:pt x="3323284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232840" y="5372100"/>
                    </a:lnTo>
                    <a:lnTo>
                      <a:pt x="34783511" y="2686050"/>
                    </a:lnTo>
                    <a:lnTo>
                      <a:pt x="3323284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1942348" y="392752"/>
              <a:ext cx="11574879" cy="1504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smtClean="0">
                  <a:solidFill>
                    <a:srgbClr val="FFFFFF"/>
                  </a:solidFill>
                  <a:latin typeface="Fira Sans Medium Bold"/>
                </a:rPr>
                <a:t>Acknowledgement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269F1E3-6CF9-4C40-A9C9-023A2F6FCDAE}"/>
              </a:ext>
            </a:extLst>
          </p:cNvPr>
          <p:cNvSpPr txBox="1"/>
          <p:nvPr/>
        </p:nvSpPr>
        <p:spPr>
          <a:xfrm>
            <a:off x="1143000" y="2985250"/>
            <a:ext cx="14478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I would like to thank my </a:t>
            </a:r>
            <a:r>
              <a:rPr lang="en-US" sz="4000" dirty="0" smtClean="0"/>
              <a:t>supervisor Dr. </a:t>
            </a:r>
            <a:r>
              <a:rPr lang="en-US" sz="4000" dirty="0" err="1"/>
              <a:t>Sarbani</a:t>
            </a:r>
            <a:r>
              <a:rPr lang="en-US" sz="4000" dirty="0"/>
              <a:t> </a:t>
            </a:r>
            <a:r>
              <a:rPr lang="en-US" sz="4000" dirty="0" err="1" smtClean="0"/>
              <a:t>Palit</a:t>
            </a:r>
            <a:r>
              <a:rPr lang="en-US" sz="4000" dirty="0" smtClean="0"/>
              <a:t> for giving me the chance to do this project and for </a:t>
            </a:r>
            <a:r>
              <a:rPr lang="en-US" sz="4000" dirty="0"/>
              <a:t>her </a:t>
            </a:r>
            <a:r>
              <a:rPr lang="en-US" sz="4000" dirty="0" smtClean="0"/>
              <a:t>constant support </a:t>
            </a:r>
            <a:r>
              <a:rPr lang="en-US" sz="4000" dirty="0"/>
              <a:t>throughout </a:t>
            </a:r>
            <a:r>
              <a:rPr lang="en-US" sz="4000" dirty="0" smtClean="0"/>
              <a:t>the project</a:t>
            </a:r>
            <a:r>
              <a:rPr lang="en-US" sz="4000" dirty="0"/>
              <a:t>. I would also like to thank </a:t>
            </a:r>
            <a:r>
              <a:rPr lang="en-US" sz="4000" dirty="0" smtClean="0"/>
              <a:t>Ms. Ayoti </a:t>
            </a:r>
            <a:r>
              <a:rPr lang="en-US" sz="4000" dirty="0"/>
              <a:t>Banerjee (SRF GSU ISI, Kolkata) for helping me during collection of data and also helping me understand how QGIS worked without which this project was not </a:t>
            </a:r>
            <a:r>
              <a:rPr lang="en-US" sz="4000" dirty="0" smtClean="0"/>
              <a:t>possible.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59200" y="26670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77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896277" y="4073187"/>
            <a:ext cx="8495445" cy="1911299"/>
            <a:chOff x="0" y="66675"/>
            <a:chExt cx="11327261" cy="2548400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1327261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FFFFFF"/>
                  </a:solidFill>
                  <a:latin typeface="Fira Sans Medium Bold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8225"/>
              <a:ext cx="11327261" cy="6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pc="-60" dirty="0">
                  <a:solidFill>
                    <a:srgbClr val="FFFFFF"/>
                  </a:solidFill>
                  <a:latin typeface="Fira Sans Medium"/>
                </a:rPr>
                <a:t>Feel free to approach </a:t>
              </a:r>
              <a:r>
                <a:rPr lang="en-US" sz="3000" u="none" spc="-60" dirty="0" smtClean="0">
                  <a:solidFill>
                    <a:srgbClr val="FFFFFF"/>
                  </a:solidFill>
                  <a:latin typeface="Fira Sans Medium"/>
                </a:rPr>
                <a:t>for </a:t>
              </a:r>
              <a:r>
                <a:rPr lang="en-US" sz="3000" u="none" spc="-60" dirty="0">
                  <a:solidFill>
                    <a:srgbClr val="FFFFFF"/>
                  </a:solidFill>
                  <a:latin typeface="Fira Sans Medium"/>
                </a:rPr>
                <a:t>any questions.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3145581" y="4631434"/>
            <a:ext cx="4647429" cy="1492662"/>
            <a:chOff x="-1329568" y="-357513"/>
            <a:chExt cx="7322694" cy="1990216"/>
          </a:xfrm>
        </p:grpSpPr>
        <p:grpSp>
          <p:nvGrpSpPr>
            <p:cNvPr id="9" name="Group 9"/>
            <p:cNvGrpSpPr/>
            <p:nvPr/>
          </p:nvGrpSpPr>
          <p:grpSpPr>
            <a:xfrm>
              <a:off x="-1329568" y="-357513"/>
              <a:ext cx="7322694" cy="1990216"/>
              <a:chOff x="-3588842" y="-965020"/>
              <a:chExt cx="19765814" cy="5372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3588842" y="-96502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-171199" y="372564"/>
              <a:ext cx="5005954" cy="54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spc="78" dirty="0" smtClean="0">
                  <a:solidFill>
                    <a:srgbClr val="FFFFFF"/>
                  </a:solidFill>
                  <a:latin typeface="Fira Sans Medium Bold"/>
                </a:rPr>
                <a:t>Rainfall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926126" y="7885848"/>
            <a:ext cx="5492020" cy="2013545"/>
            <a:chOff x="28168" y="195097"/>
            <a:chExt cx="7322694" cy="2485917"/>
          </a:xfrm>
        </p:grpSpPr>
        <p:grpSp>
          <p:nvGrpSpPr>
            <p:cNvPr id="14" name="Group 14"/>
            <p:cNvGrpSpPr/>
            <p:nvPr/>
          </p:nvGrpSpPr>
          <p:grpSpPr>
            <a:xfrm>
              <a:off x="28168" y="195097"/>
              <a:ext cx="7322694" cy="2485917"/>
              <a:chOff x="76033" y="526617"/>
              <a:chExt cx="19765814" cy="67101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6033" y="526617"/>
                <a:ext cx="19765814" cy="6710122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158369" y="724528"/>
              <a:ext cx="5005954" cy="1483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spc="78" dirty="0" smtClean="0">
                  <a:solidFill>
                    <a:srgbClr val="FFFFFF"/>
                  </a:solidFill>
                  <a:latin typeface="Fira Sans Medium Bold"/>
                </a:rPr>
                <a:t>Surface</a:t>
              </a:r>
            </a:p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Air</a:t>
              </a:r>
            </a:p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spc="78" dirty="0" smtClean="0">
                  <a:solidFill>
                    <a:srgbClr val="FFFFFF"/>
                  </a:solidFill>
                  <a:latin typeface="Fira Sans Medium Bold"/>
                </a:rPr>
                <a:t>Temperature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31151" y="4631434"/>
            <a:ext cx="4685251" cy="1492662"/>
            <a:chOff x="-192021" y="630919"/>
            <a:chExt cx="7322694" cy="1990216"/>
          </a:xfrm>
        </p:grpSpPr>
        <p:grpSp>
          <p:nvGrpSpPr>
            <p:cNvPr id="19" name="Group 19"/>
            <p:cNvGrpSpPr/>
            <p:nvPr/>
          </p:nvGrpSpPr>
          <p:grpSpPr>
            <a:xfrm>
              <a:off x="-192021" y="630919"/>
              <a:ext cx="7322694" cy="1990216"/>
              <a:chOff x="-518315" y="1703010"/>
              <a:chExt cx="19765814" cy="53721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518315" y="170301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007189" y="1151315"/>
              <a:ext cx="4924271" cy="1072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spc="78" dirty="0" smtClean="0">
                  <a:solidFill>
                    <a:srgbClr val="FFFFFF"/>
                  </a:solidFill>
                  <a:latin typeface="Fira Sans Medium Bold"/>
                </a:rPr>
                <a:t>Surface Pressure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 rot="2399684" flipH="1">
            <a:off x="11634563" y="4976816"/>
            <a:ext cx="1244205" cy="1055907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 rot="-8400315" flipH="1">
            <a:off x="6187548" y="5601687"/>
            <a:ext cx="724141" cy="2477153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 rot="-2444042">
            <a:off x="5468007" y="4826975"/>
            <a:ext cx="1350044" cy="1193965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971837C2-C681-4B52-889C-28F90765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1438" y="464950"/>
            <a:ext cx="14706600" cy="88391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 smtClean="0">
                <a:latin typeface="Fira Sans Bold Bold" panose="020B0604020202020204" charset="0"/>
              </a:rPr>
              <a:t>Climatic Variables</a:t>
            </a:r>
            <a:endParaRPr lang="en-IN" sz="4400" dirty="0">
              <a:latin typeface="Fira Sans Bold Bold" panose="020B0604020202020204" charset="0"/>
            </a:endParaRPr>
          </a:p>
        </p:txBody>
      </p:sp>
      <p:grpSp>
        <p:nvGrpSpPr>
          <p:cNvPr id="30" name="Group 13"/>
          <p:cNvGrpSpPr/>
          <p:nvPr/>
        </p:nvGrpSpPr>
        <p:grpSpPr>
          <a:xfrm>
            <a:off x="10571969" y="7626889"/>
            <a:ext cx="5702997" cy="2050240"/>
            <a:chOff x="319464" y="-241206"/>
            <a:chExt cx="7394039" cy="2411016"/>
          </a:xfrm>
        </p:grpSpPr>
        <p:grpSp>
          <p:nvGrpSpPr>
            <p:cNvPr id="31" name="Group 14"/>
            <p:cNvGrpSpPr/>
            <p:nvPr/>
          </p:nvGrpSpPr>
          <p:grpSpPr>
            <a:xfrm>
              <a:off x="319464" y="-241206"/>
              <a:ext cx="7322694" cy="2411016"/>
              <a:chOff x="862311" y="-651079"/>
              <a:chExt cx="19765814" cy="6507946"/>
            </a:xfrm>
          </p:grpSpPr>
          <p:sp>
            <p:nvSpPr>
              <p:cNvPr id="33" name="Freeform 15"/>
              <p:cNvSpPr/>
              <p:nvPr/>
            </p:nvSpPr>
            <p:spPr>
              <a:xfrm>
                <a:off x="862311" y="-651079"/>
                <a:ext cx="19765814" cy="6507946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32" name="TextBox 16"/>
            <p:cNvSpPr txBox="1"/>
            <p:nvPr/>
          </p:nvSpPr>
          <p:spPr>
            <a:xfrm>
              <a:off x="492577" y="112469"/>
              <a:ext cx="7220926" cy="14724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Surface</a:t>
              </a:r>
            </a:p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spc="78" dirty="0" smtClean="0">
                  <a:solidFill>
                    <a:srgbClr val="FFFFFF"/>
                  </a:solidFill>
                  <a:latin typeface="Fira Sans Medium Bold"/>
                </a:rPr>
                <a:t>Radiative</a:t>
              </a:r>
              <a:endParaRPr lang="en-US" sz="3200" u="none" spc="78" dirty="0" smtClean="0">
                <a:solidFill>
                  <a:srgbClr val="FFFFFF"/>
                </a:solidFill>
                <a:latin typeface="Fira Sans Medium Bold"/>
              </a:endParaRPr>
            </a:p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Temperature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35" name="AutoShape 25"/>
          <p:cNvSpPr/>
          <p:nvPr/>
        </p:nvSpPr>
        <p:spPr>
          <a:xfrm rot="-8400315" flipV="1">
            <a:off x="10698381" y="6652094"/>
            <a:ext cx="1920436" cy="319188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6" name="AutoShape 25"/>
          <p:cNvSpPr/>
          <p:nvPr/>
        </p:nvSpPr>
        <p:spPr>
          <a:xfrm rot="-8400315" flipH="1" flipV="1">
            <a:off x="8540664" y="4065278"/>
            <a:ext cx="762124" cy="888748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grpSp>
        <p:nvGrpSpPr>
          <p:cNvPr id="37" name="Group 13"/>
          <p:cNvGrpSpPr/>
          <p:nvPr/>
        </p:nvGrpSpPr>
        <p:grpSpPr>
          <a:xfrm>
            <a:off x="5948728" y="2093820"/>
            <a:ext cx="5492020" cy="1612037"/>
            <a:chOff x="0" y="0"/>
            <a:chExt cx="7322694" cy="1990216"/>
          </a:xfrm>
        </p:grpSpPr>
        <p:grpSp>
          <p:nvGrpSpPr>
            <p:cNvPr id="38" name="Group 14"/>
            <p:cNvGrpSpPr/>
            <p:nvPr/>
          </p:nvGrpSpPr>
          <p:grpSpPr>
            <a:xfrm>
              <a:off x="0" y="0"/>
              <a:ext cx="7322694" cy="1990216"/>
              <a:chOff x="0" y="0"/>
              <a:chExt cx="19765814" cy="5372100"/>
            </a:xfrm>
          </p:grpSpPr>
          <p:sp>
            <p:nvSpPr>
              <p:cNvPr id="40" name="Freeform 15"/>
              <p:cNvSpPr/>
              <p:nvPr/>
            </p:nvSpPr>
            <p:spPr>
              <a:xfrm>
                <a:off x="0" y="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39" name="TextBox 16"/>
            <p:cNvSpPr txBox="1"/>
            <p:nvPr/>
          </p:nvSpPr>
          <p:spPr>
            <a:xfrm>
              <a:off x="1158369" y="724528"/>
              <a:ext cx="5005954" cy="502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 smtClean="0">
                  <a:solidFill>
                    <a:srgbClr val="FFFFFF"/>
                  </a:solidFill>
                  <a:latin typeface="Fira Sans Medium Bold"/>
                </a:rPr>
                <a:t>Specific Humidity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41" name="TextBox 2"/>
          <p:cNvSpPr txBox="1"/>
          <p:nvPr/>
        </p:nvSpPr>
        <p:spPr>
          <a:xfrm>
            <a:off x="7373078" y="5137079"/>
            <a:ext cx="3802610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4000" u="none" dirty="0" smtClean="0">
                <a:solidFill>
                  <a:srgbClr val="A066CB"/>
                </a:solidFill>
                <a:latin typeface="Fira Sans Medium"/>
              </a:rPr>
              <a:t>Change in Snow Depth</a:t>
            </a:r>
            <a:endParaRPr lang="en-US" sz="4000" u="none" dirty="0">
              <a:solidFill>
                <a:srgbClr val="A066CB"/>
              </a:solidFill>
              <a:latin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3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971837C2-C681-4B52-889C-28F90765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1438" y="464950"/>
            <a:ext cx="14706600" cy="883919"/>
          </a:xfrm>
          <a:prstGeom prst="rect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 smtClean="0">
                <a:latin typeface="Fira Sans Bold Bold" panose="020B0604020202020204" charset="0"/>
              </a:rPr>
              <a:t>Climatic Variables</a:t>
            </a:r>
            <a:endParaRPr lang="en-IN" sz="4400" dirty="0">
              <a:latin typeface="Fira Sans Bold Bold" panose="020B0604020202020204" charset="0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7352"/>
            <a:ext cx="867879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240" y="7500954"/>
            <a:ext cx="180248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86810" y="1873001"/>
            <a:ext cx="9429816" cy="555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502114" y="7500954"/>
            <a:ext cx="1695788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2714580" y="1428724"/>
            <a:ext cx="379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latin typeface="Calibri" pitchFamily="34" charset="0"/>
                <a:cs typeface="Calibri" pitchFamily="34" charset="0"/>
              </a:rPr>
              <a:t>Surface Air Temperature </a:t>
            </a:r>
            <a:endParaRPr lang="en-US" sz="2800" dirty="0"/>
          </a:p>
        </p:txBody>
      </p:sp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28894" y="9358306"/>
            <a:ext cx="1230869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ectangle 44"/>
          <p:cNvSpPr/>
          <p:nvPr/>
        </p:nvSpPr>
        <p:spPr>
          <a:xfrm>
            <a:off x="12816591" y="1428724"/>
            <a:ext cx="2684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>
                <a:latin typeface="Calibri" pitchFamily="34" charset="0"/>
                <a:cs typeface="Calibri" pitchFamily="34" charset="0"/>
              </a:rPr>
              <a:t>Surface Pressure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643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10157</TotalTime>
  <Words>2308</Words>
  <Application>Microsoft Office PowerPoint</Application>
  <PresentationFormat>Custom</PresentationFormat>
  <Paragraphs>304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Arial</vt:lpstr>
      <vt:lpstr>Bell MT</vt:lpstr>
      <vt:lpstr>Fira Sans Medium Bold</vt:lpstr>
      <vt:lpstr>Calibri</vt:lpstr>
      <vt:lpstr>Bahnschrift SemiLight</vt:lpstr>
      <vt:lpstr>Times New Roman</vt:lpstr>
      <vt:lpstr>Fira Sans Bold Bold</vt:lpstr>
      <vt:lpstr>Fira Sans Medium</vt:lpstr>
      <vt:lpstr>Corbel Light</vt:lpstr>
      <vt:lpstr>Fira Sans Light</vt:lpstr>
      <vt:lpstr>Arial Unicode MS</vt:lpstr>
      <vt:lpstr>Bahnschrift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Mainack Paul</dc:creator>
  <cp:lastModifiedBy>CSSC</cp:lastModifiedBy>
  <cp:revision>220</cp:revision>
  <dcterms:created xsi:type="dcterms:W3CDTF">2006-08-16T00:00:00Z</dcterms:created>
  <dcterms:modified xsi:type="dcterms:W3CDTF">2023-05-30T06:39:57Z</dcterms:modified>
  <dc:identifier>DAEy_9vT2Kw</dc:identifier>
</cp:coreProperties>
</file>